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2" r:id="rId5"/>
    <p:sldMasterId id="2147483787" r:id="rId6"/>
  </p:sldMasterIdLst>
  <p:notesMasterIdLst>
    <p:notesMasterId r:id="rId47"/>
  </p:notesMasterIdLst>
  <p:sldIdLst>
    <p:sldId id="2076137761" r:id="rId7"/>
    <p:sldId id="2076137762" r:id="rId8"/>
    <p:sldId id="259" r:id="rId9"/>
    <p:sldId id="2076136817" r:id="rId10"/>
    <p:sldId id="2076137801" r:id="rId11"/>
    <p:sldId id="2076137802" r:id="rId12"/>
    <p:sldId id="2076137804" r:id="rId13"/>
    <p:sldId id="2076137805" r:id="rId14"/>
    <p:sldId id="2076137803" r:id="rId15"/>
    <p:sldId id="2076137806" r:id="rId16"/>
    <p:sldId id="2076137807" r:id="rId17"/>
    <p:sldId id="2076137799" r:id="rId18"/>
    <p:sldId id="2076137800" r:id="rId19"/>
    <p:sldId id="2076137770" r:id="rId20"/>
    <p:sldId id="1429" r:id="rId21"/>
    <p:sldId id="2076137796" r:id="rId22"/>
    <p:sldId id="1430" r:id="rId23"/>
    <p:sldId id="1817" r:id="rId24"/>
    <p:sldId id="2076137797" r:id="rId25"/>
    <p:sldId id="1830" r:id="rId26"/>
    <p:sldId id="1850" r:id="rId27"/>
    <p:sldId id="1835" r:id="rId28"/>
    <p:sldId id="2438" r:id="rId29"/>
    <p:sldId id="2076137798" r:id="rId30"/>
    <p:sldId id="2076137808" r:id="rId31"/>
    <p:sldId id="2076137811" r:id="rId32"/>
    <p:sldId id="2076137810" r:id="rId33"/>
    <p:sldId id="2076137809" r:id="rId34"/>
    <p:sldId id="2076137816" r:id="rId35"/>
    <p:sldId id="2076137817" r:id="rId36"/>
    <p:sldId id="2076137818" r:id="rId37"/>
    <p:sldId id="2076137819" r:id="rId38"/>
    <p:sldId id="2076137812" r:id="rId39"/>
    <p:sldId id="2076137813" r:id="rId40"/>
    <p:sldId id="2076137815" r:id="rId41"/>
    <p:sldId id="2076137768" r:id="rId42"/>
    <p:sldId id="2076137769" r:id="rId43"/>
    <p:sldId id="264" r:id="rId44"/>
    <p:sldId id="263" r:id="rId45"/>
    <p:sldId id="207613777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2" autoAdjust="0"/>
    <p:restoredTop sz="89382" autoAdjust="0"/>
  </p:normalViewPr>
  <p:slideViewPr>
    <p:cSldViewPr snapToGrid="0">
      <p:cViewPr varScale="1">
        <p:scale>
          <a:sx n="73" d="100"/>
          <a:sy n="73" d="100"/>
        </p:scale>
        <p:origin x="94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18/05/2020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googleapis.com/books/v1/volumes?q=ISBN:9780789748591"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powerofpowerplatform.com/power-automate-vs-azure-logic-app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88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9:28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9340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9:28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6188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9:28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5397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9:28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612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9:28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270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9:28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1854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9:28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530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https://www.googleapis.com/books/v1/volumes?q=search </a:t>
            </a:r>
          </a:p>
          <a:p>
            <a:r>
              <a:rPr lang="en-GB" dirty="0">
                <a:hlinkClick r:id="rId3"/>
              </a:rPr>
              <a:t>https://www.googleapis.com/books/v1/volumes?q=ISBN:9780789748591</a:t>
            </a:r>
            <a:r>
              <a:rPr lang="en-GB" dirty="0"/>
              <a:t> </a:t>
            </a:r>
          </a:p>
          <a:p>
            <a:r>
              <a:rPr lang="en-GB" dirty="0"/>
              <a:t>Gallery </a:t>
            </a:r>
          </a:p>
          <a:p>
            <a:r>
              <a:rPr lang="en-GB" dirty="0"/>
              <a:t>First(</a:t>
            </a:r>
            <a:r>
              <a:rPr lang="en-GB" dirty="0" err="1"/>
              <a:t>mybooks</a:t>
            </a:r>
            <a:r>
              <a:rPr lang="en-GB" dirty="0"/>
              <a:t>).items</a:t>
            </a:r>
          </a:p>
          <a:p>
            <a:endParaRPr lang="en-GB" dirty="0"/>
          </a:p>
          <a:p>
            <a:r>
              <a:rPr lang="en-CA" dirty="0" err="1"/>
              <a:t>ThisItem.volumeInfo.imageLinks.thumbnail</a:t>
            </a:r>
            <a:endParaRPr lang="en-CA" dirty="0"/>
          </a:p>
          <a:p>
            <a:r>
              <a:rPr lang="en-CA" dirty="0" err="1"/>
              <a:t>ThisItem.volumeInfo.title</a:t>
            </a:r>
            <a:endParaRPr lang="en-CA" dirty="0"/>
          </a:p>
          <a:p>
            <a:r>
              <a:rPr lang="en-CA" dirty="0" err="1"/>
              <a:t>ThisItem.volumeInfo.description</a:t>
            </a:r>
            <a:endParaRPr lang="en-CA" dirty="0"/>
          </a:p>
          <a:p>
            <a:endParaRPr lang="en-CA" dirty="0"/>
          </a:p>
          <a:p>
            <a:endParaRPr lang="en-CA" dirty="0"/>
          </a:p>
          <a:p>
            <a:r>
              <a:rPr lang="en-CA" dirty="0"/>
              <a:t>Host : www.googleapis.com</a:t>
            </a:r>
          </a:p>
          <a:p>
            <a:r>
              <a:rPr lang="en-CA" dirty="0"/>
              <a:t>Base Url: /books/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9:28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749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9:28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830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9:28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8516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9:28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1630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9:28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1981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9:29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6751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https://powerofpowerplatform.com/power-automate-vs-azure-logic-apps/</a:t>
            </a:r>
            <a:endParaRPr lang="en-GB" dirty="0"/>
          </a:p>
        </p:txBody>
      </p:sp>
      <p:sp>
        <p:nvSpPr>
          <p:cNvPr id="4" name="Slide Number Placeholder 3"/>
          <p:cNvSpPr>
            <a:spLocks noGrp="1"/>
          </p:cNvSpPr>
          <p:nvPr>
            <p:ph type="sldNum" sz="quarter" idx="5"/>
          </p:nvPr>
        </p:nvSpPr>
        <p:spPr/>
        <p:txBody>
          <a:bodyPr/>
          <a:lstStyle/>
          <a:p>
            <a:fld id="{72663D9C-1D7D-4FC0-B2CB-7774326D51DC}" type="slidenum">
              <a:rPr lang="en-GB" smtClean="0"/>
              <a:t>34</a:t>
            </a:fld>
            <a:endParaRPr lang="en-GB"/>
          </a:p>
        </p:txBody>
      </p:sp>
    </p:spTree>
    <p:extLst>
      <p:ext uri="{BB962C8B-B14F-4D97-AF65-F5344CB8AC3E}">
        <p14:creationId xmlns:p14="http://schemas.microsoft.com/office/powerpoint/2010/main" val="429094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36</a:t>
            </a:fld>
            <a:endParaRPr lang="en-GB"/>
          </a:p>
        </p:txBody>
      </p:sp>
    </p:spTree>
    <p:extLst>
      <p:ext uri="{BB962C8B-B14F-4D97-AF65-F5344CB8AC3E}">
        <p14:creationId xmlns:p14="http://schemas.microsoft.com/office/powerpoint/2010/main" val="1683576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3</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9:28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320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https://support.microsoft.com/en-in/help/4513676/differences-between-flow-approval-actions </a:t>
            </a:r>
          </a:p>
        </p:txBody>
      </p:sp>
      <p:sp>
        <p:nvSpPr>
          <p:cNvPr id="4" name="Slide Number Placeholder 3"/>
          <p:cNvSpPr>
            <a:spLocks noGrp="1"/>
          </p:cNvSpPr>
          <p:nvPr>
            <p:ph type="sldNum" sz="quarter" idx="5"/>
          </p:nvPr>
        </p:nvSpPr>
        <p:spPr/>
        <p:txBody>
          <a:bodyPr/>
          <a:lstStyle/>
          <a:p>
            <a:fld id="{72663D9C-1D7D-4FC0-B2CB-7774326D51DC}" type="slidenum">
              <a:rPr lang="en-GB" smtClean="0"/>
              <a:t>6</a:t>
            </a:fld>
            <a:endParaRPr lang="en-GB"/>
          </a:p>
        </p:txBody>
      </p:sp>
    </p:spTree>
    <p:extLst>
      <p:ext uri="{BB962C8B-B14F-4D97-AF65-F5344CB8AC3E}">
        <p14:creationId xmlns:p14="http://schemas.microsoft.com/office/powerpoint/2010/main" val="25304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9:28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0645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9:28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0575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9:28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680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6.xml"/><Relationship Id="rId4" Type="http://schemas.openxmlformats.org/officeDocument/2006/relationships/image" Target="../media/image30.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3.xml"/><Relationship Id="rId4" Type="http://schemas.openxmlformats.org/officeDocument/2006/relationships/image" Target="../media/image27.jp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84394198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40748210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18137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5803731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94018974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8830963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4034143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7375562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9934556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88124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57570343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6157842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681171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68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177785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67552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9751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4886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5/18/2020</a:t>
            </a:fld>
            <a:endParaRPr>
              <a:solidFill>
                <a:srgbClr val="292929">
                  <a:tint val="75000"/>
                </a:srgbClr>
              </a:solidFill>
            </a:endParaRPr>
          </a:p>
        </p:txBody>
      </p:sp>
    </p:spTree>
    <p:extLst>
      <p:ext uri="{BB962C8B-B14F-4D97-AF65-F5344CB8AC3E}">
        <p14:creationId xmlns:p14="http://schemas.microsoft.com/office/powerpoint/2010/main" val="300014789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1036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38969887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25639300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05034065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18-05-2020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75580438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18-05-2020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41886887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18-05-2020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77134085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18-05-2020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04741904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18-05-2020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69059019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18-05-2020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32439784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95496523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009395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348208666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477969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12899133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17995306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5940661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65175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3902822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7536814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81054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descr="A close up of a logo&#10;&#10;Description automatically generated">
            <a:extLst>
              <a:ext uri="{FF2B5EF4-FFF2-40B4-BE49-F238E27FC236}">
                <a16:creationId xmlns:a16="http://schemas.microsoft.com/office/drawing/2014/main" id="{55CCC642-EC10-438F-957C-A763C0CA6E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870" y="296838"/>
            <a:ext cx="3722259" cy="3722259"/>
          </a:xfrm>
          <a:prstGeom prst="rect">
            <a:avLst/>
          </a:prstGeom>
        </p:spPr>
      </p:pic>
    </p:spTree>
    <p:extLst>
      <p:ext uri="{BB962C8B-B14F-4D97-AF65-F5344CB8AC3E}">
        <p14:creationId xmlns:p14="http://schemas.microsoft.com/office/powerpoint/2010/main" val="449440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05438DE-68BC-4837-B9AF-134C2B0301F1}"/>
              </a:ext>
            </a:extLst>
          </p:cNvPr>
          <p:cNvGrpSpPr/>
          <p:nvPr userDrawn="1"/>
        </p:nvGrpSpPr>
        <p:grpSpPr>
          <a:xfrm>
            <a:off x="0" y="4104000"/>
            <a:ext cx="12192000" cy="1991636"/>
            <a:chOff x="0" y="3429000"/>
            <a:chExt cx="12192000" cy="3429000"/>
          </a:xfrm>
          <a:solidFill>
            <a:srgbClr val="732674"/>
          </a:solidFill>
        </p:grpSpPr>
        <p:sp>
          <p:nvSpPr>
            <p:cNvPr id="8" name="Rectangle 7">
              <a:extLst>
                <a:ext uri="{FF2B5EF4-FFF2-40B4-BE49-F238E27FC236}">
                  <a16:creationId xmlns:a16="http://schemas.microsoft.com/office/drawing/2014/main" id="{31222313-E9FB-4A21-AC86-AD4C912175E0}"/>
                </a:ext>
              </a:extLst>
            </p:cNvPr>
            <p:cNvSpPr/>
            <p:nvPr userDrawn="1"/>
          </p:nvSpPr>
          <p:spPr>
            <a:xfrm>
              <a:off x="0" y="3429000"/>
              <a:ext cx="12192000" cy="3429000"/>
            </a:xfrm>
            <a:prstGeom prst="rect">
              <a:avLst/>
            </a:prstGeom>
            <a:solidFill>
              <a:srgbClr val="114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nvGrpSpPr>
            <p:cNvPr id="10" name="Group 9">
              <a:extLst>
                <a:ext uri="{FF2B5EF4-FFF2-40B4-BE49-F238E27FC236}">
                  <a16:creationId xmlns:a16="http://schemas.microsoft.com/office/drawing/2014/main" id="{440CC45D-7252-410D-AFE8-42D87D75A1E4}"/>
                </a:ext>
              </a:extLst>
            </p:cNvPr>
            <p:cNvGrpSpPr/>
            <p:nvPr userDrawn="1"/>
          </p:nvGrpSpPr>
          <p:grpSpPr>
            <a:xfrm>
              <a:off x="11631000" y="6264000"/>
              <a:ext cx="225000" cy="225000"/>
              <a:chOff x="1776000" y="1269000"/>
              <a:chExt cx="1530000" cy="1530000"/>
            </a:xfrm>
            <a:grpFill/>
          </p:grpSpPr>
          <p:sp>
            <p:nvSpPr>
              <p:cNvPr id="12" name="Rectangle 11">
                <a:extLst>
                  <a:ext uri="{FF2B5EF4-FFF2-40B4-BE49-F238E27FC236}">
                    <a16:creationId xmlns:a16="http://schemas.microsoft.com/office/drawing/2014/main" id="{CCC46402-9103-4CBC-B621-5FA8F872B92A}"/>
                  </a:ext>
                </a:extLst>
              </p:cNvPr>
              <p:cNvSpPr/>
              <p:nvPr userDrawn="1"/>
            </p:nvSpPr>
            <p:spPr>
              <a:xfrm>
                <a:off x="177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3" name="Rectangle 12">
                <a:extLst>
                  <a:ext uri="{FF2B5EF4-FFF2-40B4-BE49-F238E27FC236}">
                    <a16:creationId xmlns:a16="http://schemas.microsoft.com/office/drawing/2014/main" id="{52FFD2A1-329C-478E-B333-EA975DA96FDD}"/>
                  </a:ext>
                </a:extLst>
              </p:cNvPr>
              <p:cNvSpPr/>
              <p:nvPr userDrawn="1"/>
            </p:nvSpPr>
            <p:spPr>
              <a:xfrm>
                <a:off x="2586000" y="126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4" name="Rectangle 13">
                <a:extLst>
                  <a:ext uri="{FF2B5EF4-FFF2-40B4-BE49-F238E27FC236}">
                    <a16:creationId xmlns:a16="http://schemas.microsoft.com/office/drawing/2014/main" id="{DDF0DBB4-C9E5-4832-B3C3-A83B8FA08934}"/>
                  </a:ext>
                </a:extLst>
              </p:cNvPr>
              <p:cNvSpPr/>
              <p:nvPr userDrawn="1"/>
            </p:nvSpPr>
            <p:spPr>
              <a:xfrm>
                <a:off x="258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grpSp>
      <p:sp>
        <p:nvSpPr>
          <p:cNvPr id="15" name="Title 1">
            <a:extLst>
              <a:ext uri="{FF2B5EF4-FFF2-40B4-BE49-F238E27FC236}">
                <a16:creationId xmlns:a16="http://schemas.microsoft.com/office/drawing/2014/main" id="{00B99161-FEF9-4320-9145-BA413BBD2350}"/>
              </a:ext>
            </a:extLst>
          </p:cNvPr>
          <p:cNvSpPr>
            <a:spLocks noGrp="1"/>
          </p:cNvSpPr>
          <p:nvPr>
            <p:ph type="ctrTitle" hasCustomPrompt="1"/>
          </p:nvPr>
        </p:nvSpPr>
        <p:spPr>
          <a:xfrm>
            <a:off x="336000" y="4149000"/>
            <a:ext cx="11520000" cy="1305000"/>
          </a:xfrm>
          <a:prstGeom prst="rect">
            <a:avLst/>
          </a:prstGeom>
        </p:spPr>
        <p:txBody>
          <a:bodyPr anchor="b">
            <a:normAutofit/>
          </a:bodyPr>
          <a:lstStyle>
            <a:lvl1pPr algn="l">
              <a:defRPr sz="4800">
                <a:solidFill>
                  <a:srgbClr val="F2F2F2"/>
                </a:solidFill>
                <a:latin typeface="Segoe UI Semibold" panose="020B0702040204020203" pitchFamily="34" charset="0"/>
                <a:cs typeface="Segoe UI Semibold" panose="020B0702040204020203" pitchFamily="34" charset="0"/>
              </a:defRPr>
            </a:lvl1pPr>
          </a:lstStyle>
          <a:p>
            <a:r>
              <a:rPr lang="en-US" dirty="0"/>
              <a:t>[Next session name]</a:t>
            </a:r>
          </a:p>
        </p:txBody>
      </p:sp>
      <p:sp>
        <p:nvSpPr>
          <p:cNvPr id="17" name="Subtitle 2">
            <a:extLst>
              <a:ext uri="{FF2B5EF4-FFF2-40B4-BE49-F238E27FC236}">
                <a16:creationId xmlns:a16="http://schemas.microsoft.com/office/drawing/2014/main" id="{56E4AFAD-9EA5-4993-BE92-E334D136F881}"/>
              </a:ext>
            </a:extLst>
          </p:cNvPr>
          <p:cNvSpPr txBox="1">
            <a:spLocks/>
          </p:cNvSpPr>
          <p:nvPr userDrawn="1"/>
        </p:nvSpPr>
        <p:spPr>
          <a:xfrm>
            <a:off x="256101" y="3140706"/>
            <a:ext cx="3401499" cy="360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solidFill>
                  <a:srgbClr val="002060"/>
                </a:solidFill>
                <a:latin typeface="Segoe UI Semibold" panose="020B0702040204020203" pitchFamily="34" charset="0"/>
                <a:cs typeface="Segoe UI Semibold" panose="020B0702040204020203" pitchFamily="34" charset="0"/>
              </a:rPr>
              <a:t>Next up…</a:t>
            </a:r>
          </a:p>
        </p:txBody>
      </p:sp>
      <p:pic>
        <p:nvPicPr>
          <p:cNvPr id="3" name="Picture 2" descr="A close up of a logo&#10;&#10;Description automatically generated">
            <a:extLst>
              <a:ext uri="{FF2B5EF4-FFF2-40B4-BE49-F238E27FC236}">
                <a16:creationId xmlns:a16="http://schemas.microsoft.com/office/drawing/2014/main" id="{975A8B72-EC12-421B-9B88-E43DA18846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7996" y="103154"/>
            <a:ext cx="4236007" cy="4236007"/>
          </a:xfrm>
          <a:prstGeom prst="rect">
            <a:avLst/>
          </a:prstGeom>
        </p:spPr>
      </p:pic>
    </p:spTree>
    <p:extLst>
      <p:ext uri="{BB962C8B-B14F-4D97-AF65-F5344CB8AC3E}">
        <p14:creationId xmlns:p14="http://schemas.microsoft.com/office/powerpoint/2010/main" val="144970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42" presetClass="entr" presetSubtype="0" fill="hold" grpId="0" nodeType="withEffect">
                                  <p:stCondLst>
                                    <p:cond delay="1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750"/>
                                        <p:tgtEl>
                                          <p:spTgt spid="15"/>
                                        </p:tgtEl>
                                      </p:cBhvr>
                                    </p:animEffect>
                                    <p:anim calcmode="lin" valueType="num">
                                      <p:cBhvr>
                                        <p:cTn id="15" dur="750" fill="hold"/>
                                        <p:tgtEl>
                                          <p:spTgt spid="15"/>
                                        </p:tgtEl>
                                        <p:attrNameLst>
                                          <p:attrName>ppt_x</p:attrName>
                                        </p:attrNameLst>
                                      </p:cBhvr>
                                      <p:tavLst>
                                        <p:tav tm="0">
                                          <p:val>
                                            <p:strVal val="#ppt_x"/>
                                          </p:val>
                                        </p:tav>
                                        <p:tav tm="100000">
                                          <p:val>
                                            <p:strVal val="#ppt_x"/>
                                          </p:val>
                                        </p:tav>
                                      </p:tavLst>
                                    </p:anim>
                                    <p:anim calcmode="lin" valueType="num">
                                      <p:cBhvr>
                                        <p:cTn id="16"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3955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5/18/2020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5/18/2020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5/18/2020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92022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714311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7.emf"/><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image" Target="../media/image9.emf"/><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image" Target="../media/image9.emf"/><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theme" Target="../theme/theme4.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theme" Target="../theme/theme5.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theme" Target="../theme/theme6.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760" r:id="rId15"/>
    <p:sldLayoutId id="2147483761" r:id="rId16"/>
    <p:sldLayoutId id="214748380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808" r:id="rId13"/>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252623128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1" r:id="rId18"/>
    <p:sldLayoutId id="2147483785" r:id="rId19"/>
    <p:sldLayoutId id="2147483786"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18-05-2020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417488787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3.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2" Type="http://schemas.openxmlformats.org/officeDocument/2006/relationships/notesSlide" Target="../notesSlides/notesSlide10.xml"/><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1" Type="http://schemas.openxmlformats.org/officeDocument/2006/relationships/slideLayout" Target="../slideLayouts/slideLayout114.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7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4.xml"/></Relationships>
</file>

<file path=ppt/slides/_rels/slide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4.xml"/><Relationship Id="rId1" Type="http://schemas.openxmlformats.org/officeDocument/2006/relationships/slideLayout" Target="../slideLayouts/slideLayout104.xml"/><Relationship Id="rId4" Type="http://schemas.openxmlformats.org/officeDocument/2006/relationships/image" Target="../media/image74.emf"/></Relationships>
</file>

<file path=ppt/slides/_rels/slide2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5.xml"/><Relationship Id="rId1" Type="http://schemas.openxmlformats.org/officeDocument/2006/relationships/slideLayout" Target="../slideLayouts/slideLayout104.xml"/><Relationship Id="rId4" Type="http://schemas.openxmlformats.org/officeDocument/2006/relationships/image" Target="../media/image74.emf"/></Relationships>
</file>

<file path=ppt/slides/_rels/slide22.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6.xml"/><Relationship Id="rId1" Type="http://schemas.openxmlformats.org/officeDocument/2006/relationships/slideLayout" Target="../slideLayouts/slideLayout104.xml"/><Relationship Id="rId4" Type="http://schemas.openxmlformats.org/officeDocument/2006/relationships/image" Target="../media/image74.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1.xml"/></Relationships>
</file>

<file path=ppt/slides/_rels/slide24.xml.rels><?xml version="1.0" encoding="UTF-8" standalone="yes"?>
<Relationships xmlns="http://schemas.openxmlformats.org/package/2006/relationships"><Relationship Id="rId8" Type="http://schemas.openxmlformats.org/officeDocument/2006/relationships/hyperlink" Target="https://aka.ms/apiconnectors" TargetMode="External"/><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hyperlink" Target="https://docs.microsoft.com/connectors" TargetMode="External"/><Relationship Id="rId21" Type="http://schemas.openxmlformats.org/officeDocument/2006/relationships/image" Target="../media/image85.png"/><Relationship Id="rId7" Type="http://schemas.openxmlformats.org/officeDocument/2006/relationships/hyperlink" Target="https://docs.microsoft.com/en-us/connectors/custom-connectors/openapi-extensions#x-ms-dynamic-values" TargetMode="External"/><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notesSlide" Target="../notesSlides/notesSlide18.xml"/><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138.xml"/><Relationship Id="rId6" Type="http://schemas.openxmlformats.org/officeDocument/2006/relationships/hyperlink" Target="https://docs.microsoft.com/en-us/connectors/custom-connectors/create-webhook-trigger" TargetMode="External"/><Relationship Id="rId11" Type="http://schemas.openxmlformats.org/officeDocument/2006/relationships/image" Target="../media/image75.png"/><Relationship Id="rId5" Type="http://schemas.openxmlformats.org/officeDocument/2006/relationships/hyperlink" Target="https://docs.microsoft.com/en-us/connectors/custom-connectors/define-postman-collection" TargetMode="External"/><Relationship Id="rId15" Type="http://schemas.openxmlformats.org/officeDocument/2006/relationships/image" Target="../media/image79.png"/><Relationship Id="rId10" Type="http://schemas.openxmlformats.org/officeDocument/2006/relationships/hyperlink" Target="https://youtu.be/dBCS1nPsDiE" TargetMode="External"/><Relationship Id="rId19" Type="http://schemas.openxmlformats.org/officeDocument/2006/relationships/image" Target="../media/image83.png"/><Relationship Id="rId4" Type="http://schemas.openxmlformats.org/officeDocument/2006/relationships/hyperlink" Target="https://docs.microsoft.com/en-us/connectors/custom-connectors/" TargetMode="External"/><Relationship Id="rId9" Type="http://schemas.openxmlformats.org/officeDocument/2006/relationships/hyperlink" Target="https://docs.microsoft.com/en-us/connectors/custom-connectors/submit-certification" TargetMode="External"/><Relationship Id="rId14" Type="http://schemas.openxmlformats.org/officeDocument/2006/relationships/image" Target="../media/image78.png"/><Relationship Id="rId22" Type="http://schemas.openxmlformats.org/officeDocument/2006/relationships/image" Target="../media/image8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tech.xenit.se/walkthrough-of-setting-up-on-premises-data-gateway-for-power-bi/" TargetMode="Externa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7.png"/><Relationship Id="rId18" Type="http://schemas.openxmlformats.org/officeDocument/2006/relationships/hyperlink" Target="https://github.com/jenkinsns" TargetMode="External"/><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hyperlink" Target="https://www.linkedin.com/in/jenkinsns/" TargetMode="External"/><Relationship Id="rId17" Type="http://schemas.openxmlformats.org/officeDocument/2006/relationships/image" Target="../media/image109.png"/><Relationship Id="rId2" Type="http://schemas.openxmlformats.org/officeDocument/2006/relationships/image" Target="../media/image98.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6.jpg"/><Relationship Id="rId5" Type="http://schemas.openxmlformats.org/officeDocument/2006/relationships/image" Target="../media/image101.png"/><Relationship Id="rId15" Type="http://schemas.openxmlformats.org/officeDocument/2006/relationships/image" Target="../media/image108.png"/><Relationship Id="rId10" Type="http://schemas.openxmlformats.org/officeDocument/2006/relationships/image" Target="../media/image105.png"/><Relationship Id="rId19" Type="http://schemas.openxmlformats.org/officeDocument/2006/relationships/hyperlink" Target="https://www.facebook.com/spfxinfo/" TargetMode="External"/><Relationship Id="rId4" Type="http://schemas.openxmlformats.org/officeDocument/2006/relationships/image" Target="../media/image100.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0.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Automate Empowerment</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Recurrence Workflow </a:t>
            </a:r>
          </a:p>
        </p:txBody>
      </p:sp>
    </p:spTree>
    <p:extLst>
      <p:ext uri="{BB962C8B-B14F-4D97-AF65-F5344CB8AC3E}">
        <p14:creationId xmlns:p14="http://schemas.microsoft.com/office/powerpoint/2010/main" val="320270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Recurrence flow </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2793329"/>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sz="2000" dirty="0">
                <a:latin typeface="Calibri" panose="020F0502020204030204" pitchFamily="34" charset="0"/>
                <a:ea typeface="Times New Roman" panose="02020603050405020304" pitchFamily="18" charset="0"/>
                <a:cs typeface="Calibri" panose="020F0502020204030204" pitchFamily="34" charset="0"/>
              </a:rPr>
              <a:t>Create a flow that performs one or more tasks (such as sending a report in email):</a:t>
            </a:r>
          </a:p>
          <a:p>
            <a:pPr marL="342900" indent="-342900" algn="just">
              <a:lnSpc>
                <a:spcPct val="107000"/>
              </a:lnSpc>
              <a:spcAft>
                <a:spcPts val="800"/>
              </a:spcAft>
              <a:buFont typeface="Wingdings" panose="05000000000000000000" pitchFamily="2" charset="2"/>
              <a:buChar char="ü"/>
            </a:pPr>
            <a:endParaRPr lang="en-US" sz="2000" dirty="0">
              <a:latin typeface="Calibri" panose="020F0502020204030204" pitchFamily="34" charset="0"/>
              <a:ea typeface="Times New Roman" panose="02020603050405020304" pitchFamily="18" charset="0"/>
              <a:cs typeface="Calibri" panose="020F0502020204030204" pitchFamily="34" charset="0"/>
            </a:endParaRPr>
          </a:p>
          <a:p>
            <a:pPr marL="800100" lvl="1" indent="-342900" algn="just">
              <a:lnSpc>
                <a:spcPct val="107000"/>
              </a:lnSpc>
              <a:spcAft>
                <a:spcPts val="800"/>
              </a:spcAft>
              <a:buFont typeface="Wingdings" panose="05000000000000000000" pitchFamily="2" charset="2"/>
              <a:buChar char="§"/>
            </a:pPr>
            <a:r>
              <a:rPr lang="en-US" sz="2000" dirty="0">
                <a:latin typeface="Calibri" panose="020F0502020204030204" pitchFamily="34" charset="0"/>
                <a:ea typeface="Times New Roman" panose="02020603050405020304" pitchFamily="18" charset="0"/>
                <a:cs typeface="Calibri" panose="020F0502020204030204" pitchFamily="34" charset="0"/>
              </a:rPr>
              <a:t>once a day, an hour, or a minute</a:t>
            </a:r>
          </a:p>
          <a:p>
            <a:pPr marL="800100" lvl="1" indent="-342900" algn="just">
              <a:lnSpc>
                <a:spcPct val="107000"/>
              </a:lnSpc>
              <a:spcAft>
                <a:spcPts val="800"/>
              </a:spcAft>
              <a:buFont typeface="Wingdings" panose="05000000000000000000" pitchFamily="2" charset="2"/>
              <a:buChar char="§"/>
            </a:pPr>
            <a:r>
              <a:rPr lang="en-US" sz="2000" dirty="0">
                <a:latin typeface="Calibri" panose="020F0502020204030204" pitchFamily="34" charset="0"/>
                <a:ea typeface="Times New Roman" panose="02020603050405020304" pitchFamily="18" charset="0"/>
                <a:cs typeface="Calibri" panose="020F0502020204030204" pitchFamily="34" charset="0"/>
              </a:rPr>
              <a:t>on a date that you specify</a:t>
            </a:r>
          </a:p>
          <a:p>
            <a:pPr marL="800100" lvl="1" indent="-342900" algn="just">
              <a:lnSpc>
                <a:spcPct val="107000"/>
              </a:lnSpc>
              <a:spcAft>
                <a:spcPts val="800"/>
              </a:spcAft>
              <a:buFont typeface="Wingdings" panose="05000000000000000000" pitchFamily="2" charset="2"/>
              <a:buChar char="§"/>
            </a:pPr>
            <a:r>
              <a:rPr lang="en-US" sz="2000" dirty="0">
                <a:latin typeface="Calibri" panose="020F0502020204030204" pitchFamily="34" charset="0"/>
                <a:ea typeface="Times New Roman" panose="02020603050405020304" pitchFamily="18" charset="0"/>
                <a:cs typeface="Calibri" panose="020F0502020204030204" pitchFamily="34" charset="0"/>
              </a:rPr>
              <a:t>after a number of days, hours, or minutes that you specify</a:t>
            </a:r>
            <a:endParaRPr lang="en-GB" sz="20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D2263F4E-EADE-48D7-986F-BD6BD8E2CF9C}"/>
              </a:ext>
            </a:extLst>
          </p:cNvPr>
          <p:cNvPicPr>
            <a:picLocks noChangeAspect="1"/>
          </p:cNvPicPr>
          <p:nvPr/>
        </p:nvPicPr>
        <p:blipFill>
          <a:blip r:embed="rId2"/>
          <a:stretch>
            <a:fillRect/>
          </a:stretch>
        </p:blipFill>
        <p:spPr>
          <a:xfrm>
            <a:off x="6246542" y="844323"/>
            <a:ext cx="5600700" cy="3505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697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Errorless workflows</a:t>
            </a:r>
          </a:p>
        </p:txBody>
      </p:sp>
      <p:pic>
        <p:nvPicPr>
          <p:cNvPr id="4" name="Picture 3">
            <a:extLst>
              <a:ext uri="{FF2B5EF4-FFF2-40B4-BE49-F238E27FC236}">
                <a16:creationId xmlns:a16="http://schemas.microsoft.com/office/drawing/2014/main" id="{C1A30CC8-016F-4F50-B68F-170753C09A1C}"/>
              </a:ext>
            </a:extLst>
          </p:cNvPr>
          <p:cNvPicPr>
            <a:picLocks noChangeAspect="1"/>
          </p:cNvPicPr>
          <p:nvPr/>
        </p:nvPicPr>
        <p:blipFill>
          <a:blip r:embed="rId3"/>
          <a:stretch>
            <a:fillRect/>
          </a:stretch>
        </p:blipFill>
        <p:spPr>
          <a:xfrm>
            <a:off x="5670212" y="1450730"/>
            <a:ext cx="6022755" cy="37939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4321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7EEBD7-F77A-4C68-A190-D9072B613D98}"/>
              </a:ext>
            </a:extLst>
          </p:cNvPr>
          <p:cNvPicPr>
            <a:picLocks noChangeAspect="1"/>
          </p:cNvPicPr>
          <p:nvPr/>
        </p:nvPicPr>
        <p:blipFill>
          <a:blip r:embed="rId2"/>
          <a:stretch>
            <a:fillRect/>
          </a:stretch>
        </p:blipFill>
        <p:spPr>
          <a:xfrm>
            <a:off x="7504663" y="107577"/>
            <a:ext cx="4480645" cy="3185014"/>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6F221416-70FD-4E06-9910-27D1D62004F1}"/>
              </a:ext>
            </a:extLst>
          </p:cNvPr>
          <p:cNvPicPr>
            <a:picLocks noChangeAspect="1"/>
          </p:cNvPicPr>
          <p:nvPr/>
        </p:nvPicPr>
        <p:blipFill>
          <a:blip r:embed="rId3"/>
          <a:stretch>
            <a:fillRect/>
          </a:stretch>
        </p:blipFill>
        <p:spPr>
          <a:xfrm>
            <a:off x="7403783" y="3428999"/>
            <a:ext cx="4581525" cy="1719694"/>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36D75C76-D00B-440B-A879-D613C1938D14}"/>
              </a:ext>
            </a:extLst>
          </p:cNvPr>
          <p:cNvPicPr>
            <a:picLocks noChangeAspect="1"/>
          </p:cNvPicPr>
          <p:nvPr/>
        </p:nvPicPr>
        <p:blipFill>
          <a:blip r:embed="rId4"/>
          <a:stretch>
            <a:fillRect/>
          </a:stretch>
        </p:blipFill>
        <p:spPr>
          <a:xfrm>
            <a:off x="7504663" y="5148693"/>
            <a:ext cx="4379764" cy="1630561"/>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Try, Catch, Finally and Scope</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4994957"/>
          </a:xfrm>
          <a:prstGeom prst="rect">
            <a:avLst/>
          </a:prstGeom>
        </p:spPr>
        <p:txBody>
          <a:bodyPr wrap="square">
            <a:spAutoFit/>
          </a:bodyPr>
          <a:lstStyle/>
          <a:p>
            <a:pPr algn="just">
              <a:lnSpc>
                <a:spcPct val="107000"/>
              </a:lnSpc>
              <a:spcAft>
                <a:spcPts val="800"/>
              </a:spcAft>
            </a:pPr>
            <a:r>
              <a:rPr lang="en-GB" sz="2000" b="1" dirty="0">
                <a:latin typeface="Calibri" panose="020F0502020204030204" pitchFamily="34" charset="0"/>
                <a:ea typeface="Times New Roman" panose="02020603050405020304" pitchFamily="18" charset="0"/>
                <a:cs typeface="Calibri" panose="020F0502020204030204" pitchFamily="34" charset="0"/>
              </a:rPr>
              <a:t>Scopes</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are a simple way to group two or more actions together. When you put actions inside a scope, they can be visually collapsed so that you cake make the presentation inside of the designer much simpler.</a:t>
            </a:r>
            <a:endParaRPr lang="en-GB" sz="2000" dirty="0">
              <a:latin typeface="Calibri" panose="020F0502020204030204" pitchFamily="34" charset="0"/>
              <a:ea typeface="Calibri" panose="020F0502020204030204" pitchFamily="34" charset="0"/>
              <a:cs typeface="Latha" panose="020B0604020202020204" pitchFamily="34" charset="0"/>
            </a:endParaRPr>
          </a:p>
          <a:p>
            <a:pPr algn="just">
              <a:spcAft>
                <a:spcPts val="2100"/>
              </a:spcAft>
            </a:pPr>
            <a:r>
              <a:rPr lang="en-GB" sz="2000" b="1" dirty="0">
                <a:solidFill>
                  <a:srgbClr val="1A1A1A"/>
                </a:solidFill>
                <a:latin typeface="Calibri" panose="020F0502020204030204" pitchFamily="34" charset="0"/>
                <a:ea typeface="Times New Roman" panose="02020603050405020304" pitchFamily="18" charset="0"/>
              </a:rPr>
              <a:t>Try</a:t>
            </a:r>
            <a:r>
              <a:rPr lang="en-GB" sz="2000" dirty="0">
                <a:solidFill>
                  <a:srgbClr val="1A1A1A"/>
                </a:solidFill>
                <a:latin typeface="Calibri" panose="020F0502020204030204" pitchFamily="34" charset="0"/>
                <a:ea typeface="Times New Roman" panose="02020603050405020304" pitchFamily="18" charset="0"/>
              </a:rPr>
              <a:t> – The “Try” scope should contain all the actions from the main flow of the process.</a:t>
            </a:r>
            <a:endParaRPr lang="en-GB" sz="2000" dirty="0">
              <a:latin typeface="Times New Roman" panose="02020603050405020304" pitchFamily="18" charset="0"/>
              <a:ea typeface="Times New Roman" panose="02020603050405020304" pitchFamily="18" charset="0"/>
            </a:endParaRPr>
          </a:p>
          <a:p>
            <a:pPr algn="just">
              <a:spcAft>
                <a:spcPts val="2100"/>
              </a:spcAft>
            </a:pPr>
            <a:r>
              <a:rPr lang="en-GB" sz="2000" b="1" dirty="0">
                <a:solidFill>
                  <a:srgbClr val="1A1A1A"/>
                </a:solidFill>
                <a:latin typeface="Calibri" panose="020F0502020204030204" pitchFamily="34" charset="0"/>
                <a:ea typeface="Times New Roman" panose="02020603050405020304" pitchFamily="18" charset="0"/>
              </a:rPr>
              <a:t>Catch</a:t>
            </a:r>
            <a:r>
              <a:rPr lang="en-GB" sz="2000" dirty="0">
                <a:solidFill>
                  <a:srgbClr val="1A1A1A"/>
                </a:solidFill>
                <a:latin typeface="Calibri" panose="020F0502020204030204" pitchFamily="34" charset="0"/>
                <a:ea typeface="Times New Roman" panose="02020603050405020304" pitchFamily="18" charset="0"/>
              </a:rPr>
              <a:t> – The “Catch” scope is configured to run after “Try” block is failed. This is implemented using “Configure run after “ feature .</a:t>
            </a:r>
            <a:endParaRPr lang="en-GB" sz="2000" dirty="0">
              <a:latin typeface="Times New Roman" panose="02020603050405020304" pitchFamily="18" charset="0"/>
              <a:ea typeface="Times New Roman" panose="02020603050405020304" pitchFamily="18" charset="0"/>
            </a:endParaRPr>
          </a:p>
          <a:p>
            <a:pPr algn="just">
              <a:lnSpc>
                <a:spcPct val="107000"/>
              </a:lnSpc>
              <a:spcAft>
                <a:spcPts val="800"/>
              </a:spcAft>
            </a:pPr>
            <a:r>
              <a:rPr lang="en-GB" sz="2000" b="1" dirty="0">
                <a:latin typeface="Calibri" panose="020F0502020204030204" pitchFamily="34" charset="0"/>
                <a:ea typeface="Times New Roman" panose="02020603050405020304" pitchFamily="18" charset="0"/>
                <a:cs typeface="Calibri" panose="020F0502020204030204" pitchFamily="34" charset="0"/>
              </a:rPr>
              <a:t>Finally</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 The “Finally” block should run no matter what happens in the previous action.</a:t>
            </a:r>
            <a:endParaRPr lang="en-GB" sz="2000" dirty="0">
              <a:latin typeface="Calibri" panose="020F0502020204030204" pitchFamily="34" charset="0"/>
              <a:ea typeface="Calibri" panose="020F0502020204030204" pitchFamily="34" charset="0"/>
              <a:cs typeface="Latha" panose="020B0604020202020204" pitchFamily="34" charset="0"/>
            </a:endParaRPr>
          </a:p>
          <a:p>
            <a:pPr algn="just">
              <a:lnSpc>
                <a:spcPct val="107000"/>
              </a:lnSpc>
              <a:spcAft>
                <a:spcPts val="800"/>
              </a:spcAft>
            </a:pP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Using “</a:t>
            </a:r>
            <a:r>
              <a:rPr lang="en-GB" sz="2000" b="1" dirty="0">
                <a:solidFill>
                  <a:srgbClr val="1A1A1A"/>
                </a:solidFill>
                <a:latin typeface="Calibri" panose="020F0502020204030204" pitchFamily="34" charset="0"/>
                <a:ea typeface="Times New Roman" panose="02020603050405020304" pitchFamily="18" charset="0"/>
                <a:cs typeface="Calibri" panose="020F0502020204030204" pitchFamily="34" charset="0"/>
              </a:rPr>
              <a:t>Scope</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and “</a:t>
            </a:r>
            <a:r>
              <a:rPr lang="en-GB" sz="2000" b="1" dirty="0">
                <a:solidFill>
                  <a:srgbClr val="1A1A1A"/>
                </a:solidFill>
                <a:latin typeface="Calibri" panose="020F0502020204030204" pitchFamily="34" charset="0"/>
                <a:ea typeface="Times New Roman" panose="02020603050405020304" pitchFamily="18" charset="0"/>
                <a:cs typeface="Calibri" panose="020F0502020204030204" pitchFamily="34" charset="0"/>
              </a:rPr>
              <a:t>Configure run after</a:t>
            </a:r>
            <a:r>
              <a:rPr lang="en-GB" sz="2000" dirty="0">
                <a:solidFill>
                  <a:srgbClr val="1A1A1A"/>
                </a:solidFill>
                <a:latin typeface="Calibri" panose="020F0502020204030204" pitchFamily="34" charset="0"/>
                <a:ea typeface="Times New Roman" panose="02020603050405020304" pitchFamily="18" charset="0"/>
                <a:cs typeface="Calibri" panose="020F0502020204030204" pitchFamily="34" charset="0"/>
              </a:rPr>
              <a:t>” feature, we can implement try ,catch pattern in Power Automate easily.</a:t>
            </a:r>
            <a:endParaRPr lang="en-GB" sz="20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201021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US" b="1" dirty="0"/>
              <a:t>Connectors</a:t>
            </a:r>
          </a:p>
        </p:txBody>
      </p:sp>
    </p:spTree>
    <p:extLst>
      <p:ext uri="{BB962C8B-B14F-4D97-AF65-F5344CB8AC3E}">
        <p14:creationId xmlns:p14="http://schemas.microsoft.com/office/powerpoint/2010/main" val="284569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259474" y="2663561"/>
            <a:ext cx="4629384" cy="1075403"/>
          </a:xfrm>
          <a:prstGeom prst="rect">
            <a:avLst/>
          </a:prstGeom>
          <a:noFill/>
        </p:spPr>
        <p:txBody>
          <a:bodyPr wrap="squar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mn-ea"/>
                <a:cs typeface="Segoe UI Light" panose="020B0502040204020203" pitchFamily="34" charset="0"/>
              </a:rPr>
              <a:t>Integrate the systems you’re already using…</a:t>
            </a:r>
          </a:p>
        </p:txBody>
      </p:sp>
      <p:grpSp>
        <p:nvGrpSpPr>
          <p:cNvPr id="6" name="Group 5"/>
          <p:cNvGrpSpPr/>
          <p:nvPr/>
        </p:nvGrpSpPr>
        <p:grpSpPr>
          <a:xfrm>
            <a:off x="670928" y="979293"/>
            <a:ext cx="6004427" cy="4879594"/>
            <a:chOff x="670159" y="978945"/>
            <a:chExt cx="6005278" cy="4880286"/>
          </a:xfrm>
        </p:grpSpPr>
        <p:grpSp>
          <p:nvGrpSpPr>
            <p:cNvPr id="7" name="Group 6"/>
            <p:cNvGrpSpPr/>
            <p:nvPr/>
          </p:nvGrpSpPr>
          <p:grpSpPr>
            <a:xfrm>
              <a:off x="670159" y="978945"/>
              <a:ext cx="6005278" cy="4880286"/>
              <a:chOff x="670159" y="1592262"/>
              <a:chExt cx="6005278" cy="4880286"/>
            </a:xfrm>
          </p:grpSpPr>
          <p:grpSp>
            <p:nvGrpSpPr>
              <p:cNvPr id="9" name="Group 8"/>
              <p:cNvGrpSpPr/>
              <p:nvPr/>
            </p:nvGrpSpPr>
            <p:grpSpPr>
              <a:xfrm>
                <a:off x="674293" y="1592262"/>
                <a:ext cx="6001144" cy="3873253"/>
                <a:chOff x="379241" y="1263798"/>
                <a:chExt cx="6847644" cy="4419600"/>
              </a:xfrm>
            </p:grpSpPr>
            <p:grpSp>
              <p:nvGrpSpPr>
                <p:cNvPr id="14" name="Group 13"/>
                <p:cNvGrpSpPr/>
                <p:nvPr/>
              </p:nvGrpSpPr>
              <p:grpSpPr>
                <a:xfrm>
                  <a:off x="379241" y="1263798"/>
                  <a:ext cx="6847644" cy="4419600"/>
                  <a:chOff x="2194749" y="2049462"/>
                  <a:chExt cx="6070876" cy="3918259"/>
                </a:xfrm>
              </p:grpSpPr>
              <p:pic>
                <p:nvPicPr>
                  <p:cNvPr id="16"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4280199" y="3069800"/>
                    <a:ext cx="857249" cy="857249"/>
                    <a:chOff x="2211902" y="3040062"/>
                    <a:chExt cx="857249" cy="857249"/>
                  </a:xfrm>
                </p:grpSpPr>
                <p:sp>
                  <p:nvSpPr>
                    <p:cNvPr id="39" name="Rectangle 38"/>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40"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pic>
              <p:nvPicPr>
                <p:cNvPr id="15" name="Picture 14"/>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10" name="Picture 9"/>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11" name="Picture 10"/>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12" name="Picture 11"/>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13" name="Picture 12"/>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8" name="Picture 7"/>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Tree>
    <p:extLst>
      <p:ext uri="{BB962C8B-B14F-4D97-AF65-F5344CB8AC3E}">
        <p14:creationId xmlns:p14="http://schemas.microsoft.com/office/powerpoint/2010/main" val="40937247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8" y="290403"/>
            <a:ext cx="11579496" cy="553920"/>
          </a:xfrm>
        </p:spPr>
        <p:txBody>
          <a:bodyPr>
            <a:normAutofit fontScale="90000"/>
          </a:bodyPr>
          <a:lstStyle/>
          <a:p>
            <a:r>
              <a:rPr lang="en-US" dirty="0">
                <a:solidFill>
                  <a:srgbClr val="418AB3"/>
                </a:solidFill>
                <a:ea typeface="+mj-ea"/>
                <a:cs typeface="+mj-cs"/>
              </a:rPr>
              <a:t>Why build a connector?</a:t>
            </a:r>
            <a:endParaRPr lang="en-CA" dirty="0">
              <a:solidFill>
                <a:srgbClr val="418AB3"/>
              </a:solidFill>
              <a:ea typeface="+mj-ea"/>
              <a:cs typeface="+mj-cs"/>
            </a:endParaRPr>
          </a:p>
        </p:txBody>
      </p:sp>
      <p:sp>
        <p:nvSpPr>
          <p:cNvPr id="4" name="Text Placeholder 3"/>
          <p:cNvSpPr>
            <a:spLocks noGrp="1"/>
          </p:cNvSpPr>
          <p:nvPr>
            <p:ph type="body" sz="quarter" idx="4294967295"/>
          </p:nvPr>
        </p:nvSpPr>
        <p:spPr>
          <a:xfrm>
            <a:off x="3378226" y="1468350"/>
            <a:ext cx="8546028" cy="1600083"/>
          </a:xfrm>
        </p:spPr>
        <p:txBody>
          <a:bodyPr/>
          <a:lstStyle/>
          <a:p>
            <a:pPr marL="0" indent="0">
              <a:buNone/>
            </a:pPr>
            <a:r>
              <a:rPr lang="en-US" sz="3528" dirty="0">
                <a:gradFill>
                  <a:gsLst>
                    <a:gs pos="1250">
                      <a:schemeClr val="tx2"/>
                    </a:gs>
                    <a:gs pos="100000">
                      <a:schemeClr val="tx2"/>
                    </a:gs>
                  </a:gsLst>
                  <a:lin ang="5400000" scaled="0"/>
                </a:gradFill>
                <a:latin typeface="+mj-lt"/>
                <a:cs typeface="+mn-cs"/>
              </a:rPr>
              <a:t>Enterprise developers</a:t>
            </a:r>
          </a:p>
          <a:p>
            <a:pPr marL="0" lvl="1" indent="0">
              <a:spcBef>
                <a:spcPts val="1175"/>
              </a:spcBef>
              <a:buNone/>
            </a:pPr>
            <a:r>
              <a:rPr lang="en-US" sz="2353" dirty="0"/>
              <a:t>Looking for connectivity to a service we don’t currently support</a:t>
            </a:r>
          </a:p>
          <a:p>
            <a:pPr marL="0" lvl="1" indent="0">
              <a:spcBef>
                <a:spcPts val="1175"/>
              </a:spcBef>
              <a:buNone/>
            </a:pPr>
            <a:r>
              <a:rPr lang="en-US" sz="2353" dirty="0"/>
              <a:t>Need connectivity to a custom or internal service</a:t>
            </a:r>
          </a:p>
        </p:txBody>
      </p:sp>
      <p:grpSp>
        <p:nvGrpSpPr>
          <p:cNvPr id="6" name="Group 5">
            <a:extLst>
              <a:ext uri="{FF2B5EF4-FFF2-40B4-BE49-F238E27FC236}">
                <a16:creationId xmlns:a16="http://schemas.microsoft.com/office/drawing/2014/main" id="{977FC5E5-44EB-4B6B-913B-4C595C1710AA}"/>
              </a:ext>
            </a:extLst>
          </p:cNvPr>
          <p:cNvGrpSpPr>
            <a:grpSpLocks noChangeAspect="1"/>
          </p:cNvGrpSpPr>
          <p:nvPr/>
        </p:nvGrpSpPr>
        <p:grpSpPr>
          <a:xfrm>
            <a:off x="595005" y="1480491"/>
            <a:ext cx="1571814" cy="1971855"/>
            <a:chOff x="4968880" y="1376365"/>
            <a:chExt cx="704850" cy="884239"/>
          </a:xfrm>
        </p:grpSpPr>
        <p:sp>
          <p:nvSpPr>
            <p:cNvPr id="7" name="Freeform 11">
              <a:extLst>
                <a:ext uri="{FF2B5EF4-FFF2-40B4-BE49-F238E27FC236}">
                  <a16:creationId xmlns:a16="http://schemas.microsoft.com/office/drawing/2014/main" id="{3B620413-3E44-4EDB-8E96-79BA2D642B19}"/>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 name="Freeform 12">
              <a:extLst>
                <a:ext uri="{FF2B5EF4-FFF2-40B4-BE49-F238E27FC236}">
                  <a16:creationId xmlns:a16="http://schemas.microsoft.com/office/drawing/2014/main" id="{2B15F6ED-71C5-48F8-9CAD-4464F78E6611}"/>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Freeform 13">
              <a:extLst>
                <a:ext uri="{FF2B5EF4-FFF2-40B4-BE49-F238E27FC236}">
                  <a16:creationId xmlns:a16="http://schemas.microsoft.com/office/drawing/2014/main" id="{0E9947C2-5207-4409-AC87-8EF6891DA192}"/>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 name="Freeform 14">
              <a:extLst>
                <a:ext uri="{FF2B5EF4-FFF2-40B4-BE49-F238E27FC236}">
                  <a16:creationId xmlns:a16="http://schemas.microsoft.com/office/drawing/2014/main" id="{C1BC94E4-0F34-414B-BED7-451B923CE6EC}"/>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1" name="Group 10">
            <a:extLst>
              <a:ext uri="{FF2B5EF4-FFF2-40B4-BE49-F238E27FC236}">
                <a16:creationId xmlns:a16="http://schemas.microsoft.com/office/drawing/2014/main" id="{64F71E2C-C17C-49F3-8BDF-B8CB411855FD}"/>
              </a:ext>
            </a:extLst>
          </p:cNvPr>
          <p:cNvGrpSpPr>
            <a:grpSpLocks noChangeAspect="1"/>
          </p:cNvGrpSpPr>
          <p:nvPr/>
        </p:nvGrpSpPr>
        <p:grpSpPr>
          <a:xfrm>
            <a:off x="449050" y="4222603"/>
            <a:ext cx="2491236" cy="448149"/>
            <a:chOff x="2232028" y="3065468"/>
            <a:chExt cx="2020889" cy="363538"/>
          </a:xfrm>
        </p:grpSpPr>
        <p:sp>
          <p:nvSpPr>
            <p:cNvPr id="12" name="Freeform 31">
              <a:extLst>
                <a:ext uri="{FF2B5EF4-FFF2-40B4-BE49-F238E27FC236}">
                  <a16:creationId xmlns:a16="http://schemas.microsoft.com/office/drawing/2014/main" id="{ADA69515-BE05-4D05-840E-EA177FF185F5}"/>
                </a:ext>
              </a:extLst>
            </p:cNvPr>
            <p:cNvSpPr>
              <a:spLocks/>
            </p:cNvSpPr>
            <p:nvPr/>
          </p:nvSpPr>
          <p:spPr bwMode="auto">
            <a:xfrm>
              <a:off x="2232028" y="3065468"/>
              <a:ext cx="647700" cy="363538"/>
            </a:xfrm>
            <a:custGeom>
              <a:avLst/>
              <a:gdLst>
                <a:gd name="T0" fmla="*/ 189 w 189"/>
                <a:gd name="T1" fmla="*/ 56 h 107"/>
                <a:gd name="T2" fmla="*/ 181 w 189"/>
                <a:gd name="T3" fmla="*/ 48 h 107"/>
                <a:gd name="T4" fmla="*/ 180 w 189"/>
                <a:gd name="T5" fmla="*/ 48 h 107"/>
                <a:gd name="T6" fmla="*/ 180 w 189"/>
                <a:gd name="T7" fmla="*/ 48 h 107"/>
                <a:gd name="T8" fmla="*/ 101 w 189"/>
                <a:gd name="T9" fmla="*/ 48 h 107"/>
                <a:gd name="T10" fmla="*/ 101 w 189"/>
                <a:gd name="T11" fmla="*/ 44 h 107"/>
                <a:gd name="T12" fmla="*/ 166 w 189"/>
                <a:gd name="T13" fmla="*/ 44 h 107"/>
                <a:gd name="T14" fmla="*/ 168 w 189"/>
                <a:gd name="T15" fmla="*/ 43 h 107"/>
                <a:gd name="T16" fmla="*/ 174 w 189"/>
                <a:gd name="T17" fmla="*/ 35 h 107"/>
                <a:gd name="T18" fmla="*/ 166 w 189"/>
                <a:gd name="T19" fmla="*/ 27 h 107"/>
                <a:gd name="T20" fmla="*/ 165 w 189"/>
                <a:gd name="T21" fmla="*/ 27 h 107"/>
                <a:gd name="T22" fmla="*/ 101 w 189"/>
                <a:gd name="T23" fmla="*/ 27 h 107"/>
                <a:gd name="T24" fmla="*/ 83 w 189"/>
                <a:gd name="T25" fmla="*/ 27 h 107"/>
                <a:gd name="T26" fmla="*/ 34 w 189"/>
                <a:gd name="T27" fmla="*/ 73 h 107"/>
                <a:gd name="T28" fmla="*/ 31 w 189"/>
                <a:gd name="T29" fmla="*/ 70 h 107"/>
                <a:gd name="T30" fmla="*/ 34 w 189"/>
                <a:gd name="T31" fmla="*/ 67 h 107"/>
                <a:gd name="T32" fmla="*/ 77 w 189"/>
                <a:gd name="T33" fmla="*/ 24 h 107"/>
                <a:gd name="T34" fmla="*/ 77 w 189"/>
                <a:gd name="T35" fmla="*/ 21 h 107"/>
                <a:gd name="T36" fmla="*/ 118 w 189"/>
                <a:gd name="T37" fmla="*/ 21 h 107"/>
                <a:gd name="T38" fmla="*/ 118 w 189"/>
                <a:gd name="T39" fmla="*/ 21 h 107"/>
                <a:gd name="T40" fmla="*/ 128 w 189"/>
                <a:gd name="T41" fmla="*/ 10 h 107"/>
                <a:gd name="T42" fmla="*/ 117 w 189"/>
                <a:gd name="T43" fmla="*/ 0 h 107"/>
                <a:gd name="T44" fmla="*/ 117 w 189"/>
                <a:gd name="T45" fmla="*/ 0 h 107"/>
                <a:gd name="T46" fmla="*/ 116 w 189"/>
                <a:gd name="T47" fmla="*/ 0 h 107"/>
                <a:gd name="T48" fmla="*/ 31 w 189"/>
                <a:gd name="T49" fmla="*/ 0 h 107"/>
                <a:gd name="T50" fmla="*/ 0 w 189"/>
                <a:gd name="T51" fmla="*/ 30 h 107"/>
                <a:gd name="T52" fmla="*/ 0 w 189"/>
                <a:gd name="T53" fmla="*/ 64 h 107"/>
                <a:gd name="T54" fmla="*/ 0 w 189"/>
                <a:gd name="T55" fmla="*/ 107 h 107"/>
                <a:gd name="T56" fmla="*/ 154 w 189"/>
                <a:gd name="T57" fmla="*/ 107 h 107"/>
                <a:gd name="T58" fmla="*/ 162 w 189"/>
                <a:gd name="T59" fmla="*/ 98 h 107"/>
                <a:gd name="T60" fmla="*/ 154 w 189"/>
                <a:gd name="T61" fmla="*/ 90 h 107"/>
                <a:gd name="T62" fmla="*/ 101 w 189"/>
                <a:gd name="T63" fmla="*/ 90 h 107"/>
                <a:gd name="T64" fmla="*/ 101 w 189"/>
                <a:gd name="T65" fmla="*/ 86 h 107"/>
                <a:gd name="T66" fmla="*/ 166 w 189"/>
                <a:gd name="T67" fmla="*/ 86 h 107"/>
                <a:gd name="T68" fmla="*/ 168 w 189"/>
                <a:gd name="T69" fmla="*/ 85 h 107"/>
                <a:gd name="T70" fmla="*/ 174 w 189"/>
                <a:gd name="T71" fmla="*/ 77 h 107"/>
                <a:gd name="T72" fmla="*/ 166 w 189"/>
                <a:gd name="T73" fmla="*/ 69 h 107"/>
                <a:gd name="T74" fmla="*/ 166 w 189"/>
                <a:gd name="T75" fmla="*/ 69 h 107"/>
                <a:gd name="T76" fmla="*/ 166 w 189"/>
                <a:gd name="T77" fmla="*/ 69 h 107"/>
                <a:gd name="T78" fmla="*/ 101 w 189"/>
                <a:gd name="T79" fmla="*/ 69 h 107"/>
                <a:gd name="T80" fmla="*/ 101 w 189"/>
                <a:gd name="T81" fmla="*/ 65 h 107"/>
                <a:gd name="T82" fmla="*/ 180 w 189"/>
                <a:gd name="T83" fmla="*/ 65 h 107"/>
                <a:gd name="T84" fmla="*/ 182 w 189"/>
                <a:gd name="T85" fmla="*/ 64 h 107"/>
                <a:gd name="T86" fmla="*/ 189 w 189"/>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07">
                  <a:moveTo>
                    <a:pt x="189" y="56"/>
                  </a:moveTo>
                  <a:cubicBezTo>
                    <a:pt x="189" y="51"/>
                    <a:pt x="185" y="48"/>
                    <a:pt x="181" y="48"/>
                  </a:cubicBezTo>
                  <a:cubicBezTo>
                    <a:pt x="180" y="48"/>
                    <a:pt x="180" y="48"/>
                    <a:pt x="180" y="48"/>
                  </a:cubicBezTo>
                  <a:cubicBezTo>
                    <a:pt x="180" y="48"/>
                    <a:pt x="180" y="48"/>
                    <a:pt x="180" y="48"/>
                  </a:cubicBezTo>
                  <a:cubicBezTo>
                    <a:pt x="101" y="48"/>
                    <a:pt x="101" y="48"/>
                    <a:pt x="101" y="48"/>
                  </a:cubicBezTo>
                  <a:cubicBezTo>
                    <a:pt x="101" y="44"/>
                    <a:pt x="101" y="44"/>
                    <a:pt x="101" y="44"/>
                  </a:cubicBezTo>
                  <a:cubicBezTo>
                    <a:pt x="166" y="44"/>
                    <a:pt x="166" y="44"/>
                    <a:pt x="166" y="44"/>
                  </a:cubicBezTo>
                  <a:cubicBezTo>
                    <a:pt x="167" y="44"/>
                    <a:pt x="167" y="43"/>
                    <a:pt x="168" y="43"/>
                  </a:cubicBezTo>
                  <a:cubicBezTo>
                    <a:pt x="172" y="42"/>
                    <a:pt x="174" y="39"/>
                    <a:pt x="174" y="35"/>
                  </a:cubicBezTo>
                  <a:cubicBezTo>
                    <a:pt x="174" y="30"/>
                    <a:pt x="170" y="27"/>
                    <a:pt x="166" y="27"/>
                  </a:cubicBezTo>
                  <a:cubicBezTo>
                    <a:pt x="165" y="27"/>
                    <a:pt x="165" y="27"/>
                    <a:pt x="165" y="27"/>
                  </a:cubicBezTo>
                  <a:cubicBezTo>
                    <a:pt x="158" y="27"/>
                    <a:pt x="101" y="27"/>
                    <a:pt x="101" y="27"/>
                  </a:cubicBezTo>
                  <a:cubicBezTo>
                    <a:pt x="83" y="27"/>
                    <a:pt x="83" y="27"/>
                    <a:pt x="83" y="27"/>
                  </a:cubicBezTo>
                  <a:cubicBezTo>
                    <a:pt x="81" y="53"/>
                    <a:pt x="60" y="73"/>
                    <a:pt x="34" y="73"/>
                  </a:cubicBezTo>
                  <a:cubicBezTo>
                    <a:pt x="32" y="73"/>
                    <a:pt x="31" y="72"/>
                    <a:pt x="31" y="70"/>
                  </a:cubicBezTo>
                  <a:cubicBezTo>
                    <a:pt x="31" y="69"/>
                    <a:pt x="32" y="67"/>
                    <a:pt x="34" y="67"/>
                  </a:cubicBezTo>
                  <a:cubicBezTo>
                    <a:pt x="58" y="67"/>
                    <a:pt x="77" y="48"/>
                    <a:pt x="77" y="24"/>
                  </a:cubicBezTo>
                  <a:cubicBezTo>
                    <a:pt x="77" y="23"/>
                    <a:pt x="77" y="22"/>
                    <a:pt x="77" y="21"/>
                  </a:cubicBezTo>
                  <a:cubicBezTo>
                    <a:pt x="118" y="21"/>
                    <a:pt x="118" y="21"/>
                    <a:pt x="118" y="21"/>
                  </a:cubicBezTo>
                  <a:cubicBezTo>
                    <a:pt x="118" y="21"/>
                    <a:pt x="118" y="21"/>
                    <a:pt x="118" y="21"/>
                  </a:cubicBezTo>
                  <a:cubicBezTo>
                    <a:pt x="123" y="21"/>
                    <a:pt x="128" y="16"/>
                    <a:pt x="128" y="10"/>
                  </a:cubicBezTo>
                  <a:cubicBezTo>
                    <a:pt x="128" y="5"/>
                    <a:pt x="123" y="0"/>
                    <a:pt x="117" y="0"/>
                  </a:cubicBezTo>
                  <a:cubicBezTo>
                    <a:pt x="117" y="0"/>
                    <a:pt x="117" y="0"/>
                    <a:pt x="117" y="0"/>
                  </a:cubicBezTo>
                  <a:cubicBezTo>
                    <a:pt x="116" y="0"/>
                    <a:pt x="116" y="0"/>
                    <a:pt x="116" y="0"/>
                  </a:cubicBezTo>
                  <a:cubicBezTo>
                    <a:pt x="31" y="0"/>
                    <a:pt x="31" y="0"/>
                    <a:pt x="31" y="0"/>
                  </a:cubicBezTo>
                  <a:cubicBezTo>
                    <a:pt x="14" y="0"/>
                    <a:pt x="0" y="14"/>
                    <a:pt x="0" y="30"/>
                  </a:cubicBezTo>
                  <a:cubicBezTo>
                    <a:pt x="0" y="64"/>
                    <a:pt x="0" y="64"/>
                    <a:pt x="0" y="64"/>
                  </a:cubicBezTo>
                  <a:cubicBezTo>
                    <a:pt x="0" y="107"/>
                    <a:pt x="0" y="107"/>
                    <a:pt x="0" y="107"/>
                  </a:cubicBezTo>
                  <a:cubicBezTo>
                    <a:pt x="154" y="107"/>
                    <a:pt x="154" y="107"/>
                    <a:pt x="154" y="107"/>
                  </a:cubicBezTo>
                  <a:cubicBezTo>
                    <a:pt x="158" y="107"/>
                    <a:pt x="162" y="103"/>
                    <a:pt x="162" y="98"/>
                  </a:cubicBezTo>
                  <a:cubicBezTo>
                    <a:pt x="162" y="94"/>
                    <a:pt x="158" y="90"/>
                    <a:pt x="154" y="90"/>
                  </a:cubicBezTo>
                  <a:cubicBezTo>
                    <a:pt x="153" y="90"/>
                    <a:pt x="101" y="90"/>
                    <a:pt x="101" y="90"/>
                  </a:cubicBezTo>
                  <a:cubicBezTo>
                    <a:pt x="101" y="86"/>
                    <a:pt x="101" y="86"/>
                    <a:pt x="101" y="86"/>
                  </a:cubicBezTo>
                  <a:cubicBezTo>
                    <a:pt x="166" y="86"/>
                    <a:pt x="166" y="86"/>
                    <a:pt x="166" y="86"/>
                  </a:cubicBezTo>
                  <a:cubicBezTo>
                    <a:pt x="166" y="86"/>
                    <a:pt x="167" y="85"/>
                    <a:pt x="168" y="85"/>
                  </a:cubicBezTo>
                  <a:cubicBezTo>
                    <a:pt x="171" y="84"/>
                    <a:pt x="174" y="81"/>
                    <a:pt x="174" y="77"/>
                  </a:cubicBezTo>
                  <a:cubicBezTo>
                    <a:pt x="174" y="73"/>
                    <a:pt x="170" y="69"/>
                    <a:pt x="166" y="69"/>
                  </a:cubicBezTo>
                  <a:cubicBezTo>
                    <a:pt x="166" y="69"/>
                    <a:pt x="166" y="69"/>
                    <a:pt x="166" y="69"/>
                  </a:cubicBezTo>
                  <a:cubicBezTo>
                    <a:pt x="166" y="69"/>
                    <a:pt x="166" y="69"/>
                    <a:pt x="166" y="69"/>
                  </a:cubicBezTo>
                  <a:cubicBezTo>
                    <a:pt x="101" y="69"/>
                    <a:pt x="101" y="69"/>
                    <a:pt x="101" y="69"/>
                  </a:cubicBezTo>
                  <a:cubicBezTo>
                    <a:pt x="101" y="65"/>
                    <a:pt x="101" y="65"/>
                    <a:pt x="101" y="65"/>
                  </a:cubicBezTo>
                  <a:cubicBezTo>
                    <a:pt x="180" y="65"/>
                    <a:pt x="180" y="65"/>
                    <a:pt x="180" y="65"/>
                  </a:cubicBezTo>
                  <a:cubicBezTo>
                    <a:pt x="181" y="65"/>
                    <a:pt x="182" y="64"/>
                    <a:pt x="182" y="64"/>
                  </a:cubicBezTo>
                  <a:cubicBezTo>
                    <a:pt x="186" y="63"/>
                    <a:pt x="189" y="60"/>
                    <a:pt x="189" y="5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Freeform 32">
              <a:extLst>
                <a:ext uri="{FF2B5EF4-FFF2-40B4-BE49-F238E27FC236}">
                  <a16:creationId xmlns:a16="http://schemas.microsoft.com/office/drawing/2014/main" id="{9B9C42E4-8496-46E9-B35E-0D2401716216}"/>
                </a:ext>
              </a:extLst>
            </p:cNvPr>
            <p:cNvSpPr>
              <a:spLocks/>
            </p:cNvSpPr>
            <p:nvPr/>
          </p:nvSpPr>
          <p:spPr bwMode="auto">
            <a:xfrm>
              <a:off x="2974978" y="3065468"/>
              <a:ext cx="644525" cy="363538"/>
            </a:xfrm>
            <a:custGeom>
              <a:avLst/>
              <a:gdLst>
                <a:gd name="T0" fmla="*/ 0 w 188"/>
                <a:gd name="T1" fmla="*/ 56 h 107"/>
                <a:gd name="T2" fmla="*/ 8 w 188"/>
                <a:gd name="T3" fmla="*/ 48 h 107"/>
                <a:gd name="T4" fmla="*/ 8 w 188"/>
                <a:gd name="T5" fmla="*/ 48 h 107"/>
                <a:gd name="T6" fmla="*/ 8 w 188"/>
                <a:gd name="T7" fmla="*/ 48 h 107"/>
                <a:gd name="T8" fmla="*/ 87 w 188"/>
                <a:gd name="T9" fmla="*/ 48 h 107"/>
                <a:gd name="T10" fmla="*/ 87 w 188"/>
                <a:gd name="T11" fmla="*/ 44 h 107"/>
                <a:gd name="T12" fmla="*/ 23 w 188"/>
                <a:gd name="T13" fmla="*/ 44 h 107"/>
                <a:gd name="T14" fmla="*/ 20 w 188"/>
                <a:gd name="T15" fmla="*/ 43 h 107"/>
                <a:gd name="T16" fmla="*/ 14 w 188"/>
                <a:gd name="T17" fmla="*/ 35 h 107"/>
                <a:gd name="T18" fmla="*/ 23 w 188"/>
                <a:gd name="T19" fmla="*/ 27 h 107"/>
                <a:gd name="T20" fmla="*/ 23 w 188"/>
                <a:gd name="T21" fmla="*/ 27 h 107"/>
                <a:gd name="T22" fmla="*/ 88 w 188"/>
                <a:gd name="T23" fmla="*/ 27 h 107"/>
                <a:gd name="T24" fmla="*/ 105 w 188"/>
                <a:gd name="T25" fmla="*/ 27 h 107"/>
                <a:gd name="T26" fmla="*/ 155 w 188"/>
                <a:gd name="T27" fmla="*/ 73 h 107"/>
                <a:gd name="T28" fmla="*/ 158 w 188"/>
                <a:gd name="T29" fmla="*/ 70 h 107"/>
                <a:gd name="T30" fmla="*/ 155 w 188"/>
                <a:gd name="T31" fmla="*/ 67 h 107"/>
                <a:gd name="T32" fmla="*/ 111 w 188"/>
                <a:gd name="T33" fmla="*/ 24 h 107"/>
                <a:gd name="T34" fmla="*/ 111 w 188"/>
                <a:gd name="T35" fmla="*/ 21 h 107"/>
                <a:gd name="T36" fmla="*/ 71 w 188"/>
                <a:gd name="T37" fmla="*/ 21 h 107"/>
                <a:gd name="T38" fmla="*/ 71 w 188"/>
                <a:gd name="T39" fmla="*/ 21 h 107"/>
                <a:gd name="T40" fmla="*/ 61 w 188"/>
                <a:gd name="T41" fmla="*/ 10 h 107"/>
                <a:gd name="T42" fmla="*/ 71 w 188"/>
                <a:gd name="T43" fmla="*/ 0 h 107"/>
                <a:gd name="T44" fmla="*/ 72 w 188"/>
                <a:gd name="T45" fmla="*/ 0 h 107"/>
                <a:gd name="T46" fmla="*/ 72 w 188"/>
                <a:gd name="T47" fmla="*/ 0 h 107"/>
                <a:gd name="T48" fmla="*/ 158 w 188"/>
                <a:gd name="T49" fmla="*/ 0 h 107"/>
                <a:gd name="T50" fmla="*/ 188 w 188"/>
                <a:gd name="T51" fmla="*/ 30 h 107"/>
                <a:gd name="T52" fmla="*/ 188 w 188"/>
                <a:gd name="T53" fmla="*/ 64 h 107"/>
                <a:gd name="T54" fmla="*/ 188 w 188"/>
                <a:gd name="T55" fmla="*/ 107 h 107"/>
                <a:gd name="T56" fmla="*/ 35 w 188"/>
                <a:gd name="T57" fmla="*/ 107 h 107"/>
                <a:gd name="T58" fmla="*/ 27 w 188"/>
                <a:gd name="T59" fmla="*/ 98 h 107"/>
                <a:gd name="T60" fmla="*/ 35 w 188"/>
                <a:gd name="T61" fmla="*/ 90 h 107"/>
                <a:gd name="T62" fmla="*/ 87 w 188"/>
                <a:gd name="T63" fmla="*/ 90 h 107"/>
                <a:gd name="T64" fmla="*/ 87 w 188"/>
                <a:gd name="T65" fmla="*/ 86 h 107"/>
                <a:gd name="T66" fmla="*/ 23 w 188"/>
                <a:gd name="T67" fmla="*/ 86 h 107"/>
                <a:gd name="T68" fmla="*/ 21 w 188"/>
                <a:gd name="T69" fmla="*/ 85 h 107"/>
                <a:gd name="T70" fmla="*/ 14 w 188"/>
                <a:gd name="T71" fmla="*/ 77 h 107"/>
                <a:gd name="T72" fmla="*/ 23 w 188"/>
                <a:gd name="T73" fmla="*/ 69 h 107"/>
                <a:gd name="T74" fmla="*/ 23 w 188"/>
                <a:gd name="T75" fmla="*/ 69 h 107"/>
                <a:gd name="T76" fmla="*/ 23 w 188"/>
                <a:gd name="T77" fmla="*/ 69 h 107"/>
                <a:gd name="T78" fmla="*/ 87 w 188"/>
                <a:gd name="T79" fmla="*/ 69 h 107"/>
                <a:gd name="T80" fmla="*/ 87 w 188"/>
                <a:gd name="T81" fmla="*/ 65 h 107"/>
                <a:gd name="T82" fmla="*/ 8 w 188"/>
                <a:gd name="T83" fmla="*/ 65 h 107"/>
                <a:gd name="T84" fmla="*/ 6 w 188"/>
                <a:gd name="T85" fmla="*/ 64 h 107"/>
                <a:gd name="T86" fmla="*/ 0 w 188"/>
                <a:gd name="T87" fmla="*/ 5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 h="107">
                  <a:moveTo>
                    <a:pt x="0" y="56"/>
                  </a:moveTo>
                  <a:cubicBezTo>
                    <a:pt x="0" y="51"/>
                    <a:pt x="3" y="48"/>
                    <a:pt x="8" y="48"/>
                  </a:cubicBezTo>
                  <a:cubicBezTo>
                    <a:pt x="8" y="48"/>
                    <a:pt x="8" y="48"/>
                    <a:pt x="8" y="48"/>
                  </a:cubicBezTo>
                  <a:cubicBezTo>
                    <a:pt x="8" y="48"/>
                    <a:pt x="8" y="48"/>
                    <a:pt x="8" y="48"/>
                  </a:cubicBezTo>
                  <a:cubicBezTo>
                    <a:pt x="87" y="48"/>
                    <a:pt x="87" y="48"/>
                    <a:pt x="87" y="48"/>
                  </a:cubicBezTo>
                  <a:cubicBezTo>
                    <a:pt x="87" y="44"/>
                    <a:pt x="87" y="44"/>
                    <a:pt x="87" y="44"/>
                  </a:cubicBezTo>
                  <a:cubicBezTo>
                    <a:pt x="23" y="44"/>
                    <a:pt x="23" y="44"/>
                    <a:pt x="23" y="44"/>
                  </a:cubicBezTo>
                  <a:cubicBezTo>
                    <a:pt x="22" y="44"/>
                    <a:pt x="21" y="43"/>
                    <a:pt x="20" y="43"/>
                  </a:cubicBezTo>
                  <a:cubicBezTo>
                    <a:pt x="17" y="42"/>
                    <a:pt x="14" y="39"/>
                    <a:pt x="14" y="35"/>
                  </a:cubicBezTo>
                  <a:cubicBezTo>
                    <a:pt x="14" y="30"/>
                    <a:pt x="18" y="27"/>
                    <a:pt x="23" y="27"/>
                  </a:cubicBezTo>
                  <a:cubicBezTo>
                    <a:pt x="23" y="27"/>
                    <a:pt x="23" y="27"/>
                    <a:pt x="23" y="27"/>
                  </a:cubicBezTo>
                  <a:cubicBezTo>
                    <a:pt x="30" y="27"/>
                    <a:pt x="88" y="27"/>
                    <a:pt x="88" y="27"/>
                  </a:cubicBezTo>
                  <a:cubicBezTo>
                    <a:pt x="105" y="27"/>
                    <a:pt x="105" y="27"/>
                    <a:pt x="105" y="27"/>
                  </a:cubicBezTo>
                  <a:cubicBezTo>
                    <a:pt x="107" y="53"/>
                    <a:pt x="128" y="73"/>
                    <a:pt x="155" y="73"/>
                  </a:cubicBezTo>
                  <a:cubicBezTo>
                    <a:pt x="156" y="73"/>
                    <a:pt x="158" y="72"/>
                    <a:pt x="158" y="70"/>
                  </a:cubicBezTo>
                  <a:cubicBezTo>
                    <a:pt x="158" y="69"/>
                    <a:pt x="156" y="67"/>
                    <a:pt x="155" y="67"/>
                  </a:cubicBezTo>
                  <a:cubicBezTo>
                    <a:pt x="131" y="67"/>
                    <a:pt x="111" y="48"/>
                    <a:pt x="111" y="24"/>
                  </a:cubicBezTo>
                  <a:cubicBezTo>
                    <a:pt x="111" y="23"/>
                    <a:pt x="111" y="22"/>
                    <a:pt x="111" y="21"/>
                  </a:cubicBezTo>
                  <a:cubicBezTo>
                    <a:pt x="71" y="21"/>
                    <a:pt x="71" y="21"/>
                    <a:pt x="71" y="21"/>
                  </a:cubicBezTo>
                  <a:cubicBezTo>
                    <a:pt x="71" y="21"/>
                    <a:pt x="71" y="21"/>
                    <a:pt x="71" y="21"/>
                  </a:cubicBezTo>
                  <a:cubicBezTo>
                    <a:pt x="65" y="21"/>
                    <a:pt x="61" y="16"/>
                    <a:pt x="61" y="10"/>
                  </a:cubicBezTo>
                  <a:cubicBezTo>
                    <a:pt x="61" y="5"/>
                    <a:pt x="65" y="0"/>
                    <a:pt x="71" y="0"/>
                  </a:cubicBezTo>
                  <a:cubicBezTo>
                    <a:pt x="72" y="0"/>
                    <a:pt x="72" y="0"/>
                    <a:pt x="72" y="0"/>
                  </a:cubicBezTo>
                  <a:cubicBezTo>
                    <a:pt x="72" y="0"/>
                    <a:pt x="72" y="0"/>
                    <a:pt x="72" y="0"/>
                  </a:cubicBezTo>
                  <a:cubicBezTo>
                    <a:pt x="158" y="0"/>
                    <a:pt x="158" y="0"/>
                    <a:pt x="158" y="0"/>
                  </a:cubicBezTo>
                  <a:cubicBezTo>
                    <a:pt x="174" y="0"/>
                    <a:pt x="188" y="14"/>
                    <a:pt x="188" y="30"/>
                  </a:cubicBezTo>
                  <a:cubicBezTo>
                    <a:pt x="188" y="64"/>
                    <a:pt x="188" y="64"/>
                    <a:pt x="188" y="64"/>
                  </a:cubicBezTo>
                  <a:cubicBezTo>
                    <a:pt x="188" y="107"/>
                    <a:pt x="188" y="107"/>
                    <a:pt x="188" y="107"/>
                  </a:cubicBezTo>
                  <a:cubicBezTo>
                    <a:pt x="35" y="107"/>
                    <a:pt x="35" y="107"/>
                    <a:pt x="35" y="107"/>
                  </a:cubicBezTo>
                  <a:cubicBezTo>
                    <a:pt x="30" y="107"/>
                    <a:pt x="27" y="103"/>
                    <a:pt x="27" y="98"/>
                  </a:cubicBezTo>
                  <a:cubicBezTo>
                    <a:pt x="27" y="94"/>
                    <a:pt x="30" y="90"/>
                    <a:pt x="35" y="90"/>
                  </a:cubicBezTo>
                  <a:cubicBezTo>
                    <a:pt x="35" y="90"/>
                    <a:pt x="87" y="90"/>
                    <a:pt x="87" y="90"/>
                  </a:cubicBezTo>
                  <a:cubicBezTo>
                    <a:pt x="87" y="86"/>
                    <a:pt x="87" y="86"/>
                    <a:pt x="87" y="86"/>
                  </a:cubicBezTo>
                  <a:cubicBezTo>
                    <a:pt x="23" y="86"/>
                    <a:pt x="23" y="86"/>
                    <a:pt x="23" y="86"/>
                  </a:cubicBezTo>
                  <a:cubicBezTo>
                    <a:pt x="22" y="86"/>
                    <a:pt x="21" y="85"/>
                    <a:pt x="21" y="85"/>
                  </a:cubicBezTo>
                  <a:cubicBezTo>
                    <a:pt x="17" y="84"/>
                    <a:pt x="14" y="81"/>
                    <a:pt x="14" y="77"/>
                  </a:cubicBezTo>
                  <a:cubicBezTo>
                    <a:pt x="14" y="73"/>
                    <a:pt x="18" y="69"/>
                    <a:pt x="23" y="69"/>
                  </a:cubicBezTo>
                  <a:cubicBezTo>
                    <a:pt x="23" y="69"/>
                    <a:pt x="23" y="69"/>
                    <a:pt x="23" y="69"/>
                  </a:cubicBezTo>
                  <a:cubicBezTo>
                    <a:pt x="23" y="69"/>
                    <a:pt x="23" y="69"/>
                    <a:pt x="23" y="69"/>
                  </a:cubicBezTo>
                  <a:cubicBezTo>
                    <a:pt x="87" y="69"/>
                    <a:pt x="87" y="69"/>
                    <a:pt x="87" y="69"/>
                  </a:cubicBezTo>
                  <a:cubicBezTo>
                    <a:pt x="87" y="65"/>
                    <a:pt x="87" y="65"/>
                    <a:pt x="87" y="65"/>
                  </a:cubicBezTo>
                  <a:cubicBezTo>
                    <a:pt x="8" y="65"/>
                    <a:pt x="8" y="65"/>
                    <a:pt x="8" y="65"/>
                  </a:cubicBezTo>
                  <a:cubicBezTo>
                    <a:pt x="7" y="65"/>
                    <a:pt x="7" y="64"/>
                    <a:pt x="6" y="64"/>
                  </a:cubicBezTo>
                  <a:cubicBezTo>
                    <a:pt x="2" y="63"/>
                    <a:pt x="0" y="60"/>
                    <a:pt x="0" y="5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Rectangle 33">
              <a:extLst>
                <a:ext uri="{FF2B5EF4-FFF2-40B4-BE49-F238E27FC236}">
                  <a16:creationId xmlns:a16="http://schemas.microsoft.com/office/drawing/2014/main" id="{EF7F3033-DD57-4B91-B273-6C10FF0BFD82}"/>
                </a:ext>
              </a:extLst>
            </p:cNvPr>
            <p:cNvSpPr>
              <a:spLocks noChangeArrowheads="1"/>
            </p:cNvSpPr>
            <p:nvPr/>
          </p:nvSpPr>
          <p:spPr bwMode="auto">
            <a:xfrm>
              <a:off x="3756029" y="3132143"/>
              <a:ext cx="496888" cy="29686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Oval 34">
              <a:extLst>
                <a:ext uri="{FF2B5EF4-FFF2-40B4-BE49-F238E27FC236}">
                  <a16:creationId xmlns:a16="http://schemas.microsoft.com/office/drawing/2014/main" id="{8033E9D5-4094-47F5-82CF-8269C80CED3B}"/>
                </a:ext>
              </a:extLst>
            </p:cNvPr>
            <p:cNvSpPr>
              <a:spLocks noChangeArrowheads="1"/>
            </p:cNvSpPr>
            <p:nvPr/>
          </p:nvSpPr>
          <p:spPr bwMode="auto">
            <a:xfrm>
              <a:off x="3660779" y="3340106"/>
              <a:ext cx="47625" cy="49213"/>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6" name="Text Placeholder 3">
            <a:extLst>
              <a:ext uri="{FF2B5EF4-FFF2-40B4-BE49-F238E27FC236}">
                <a16:creationId xmlns:a16="http://schemas.microsoft.com/office/drawing/2014/main" id="{AC1EFAC0-B581-4CCF-AFAF-008AC889241E}"/>
              </a:ext>
            </a:extLst>
          </p:cNvPr>
          <p:cNvSpPr txBox="1">
            <a:spLocks/>
          </p:cNvSpPr>
          <p:nvPr/>
        </p:nvSpPr>
        <p:spPr>
          <a:xfrm>
            <a:off x="3378226" y="4013841"/>
            <a:ext cx="8543711" cy="1957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528"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bold"/>
                <a:ea typeface="+mn-ea"/>
                <a:cs typeface="+mn-cs"/>
              </a:rPr>
              <a:t>Partners and ISVs</a:t>
            </a:r>
          </a:p>
          <a:p>
            <a:pPr marL="0" marR="0" lvl="1" indent="0" algn="l" defTabSz="932563" rtl="0" eaLnBrk="1" fontAlgn="auto" latinLnBrk="0" hangingPunct="1">
              <a:lnSpc>
                <a:spcPct val="90000"/>
              </a:lnSpc>
              <a:spcBef>
                <a:spcPts val="1175"/>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Expand the number of services you integrate with</a:t>
            </a:r>
          </a:p>
          <a:p>
            <a:pPr marL="0" marR="0" lvl="1" indent="0" algn="l" defTabSz="932563" rtl="0" eaLnBrk="1" fontAlgn="auto" latinLnBrk="0" hangingPunct="1">
              <a:lnSpc>
                <a:spcPct val="90000"/>
              </a:lnSpc>
              <a:spcBef>
                <a:spcPts val="1175"/>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Provide the extensibility your customers need</a:t>
            </a:r>
          </a:p>
          <a:p>
            <a:pPr marL="0" marR="0" lvl="1" indent="0" algn="l" defTabSz="932563" rtl="0" eaLnBrk="1" fontAlgn="auto" latinLnBrk="0" hangingPunct="1">
              <a:lnSpc>
                <a:spcPct val="90000"/>
              </a:lnSpc>
              <a:spcBef>
                <a:spcPts val="1175"/>
              </a:spcBef>
              <a:spcAft>
                <a:spcPts val="0"/>
              </a:spcAft>
              <a:buClrTx/>
              <a:buSzPct val="90000"/>
              <a:buFont typeface="Wingdings" panose="05000000000000000000" pitchFamily="2" charset="2"/>
              <a:buNone/>
              <a:tabLst/>
              <a:defRPr/>
            </a:pPr>
            <a:r>
              <a:rPr kumimoji="0" lang="en-US" sz="2353"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Increase exposure and adoption</a:t>
            </a:r>
            <a:endParaRPr kumimoji="0" lang="en-CA" sz="2353"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97388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 calcmode="lin" valueType="num">
                                      <p:cBhvr additive="base">
                                        <p:cTn id="15" dur="500" fill="hold"/>
                                        <p:tgtEl>
                                          <p:spTgt spid="4">
                                            <p:txEl>
                                              <p:pRg st="1" end="1"/>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4">
                                            <p:txEl>
                                              <p:pRg st="1" end="1"/>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1+#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86" y="0"/>
            <a:ext cx="11296416" cy="738664"/>
          </a:xfrm>
        </p:spPr>
        <p:txBody>
          <a:bodyPr>
            <a:normAutofit/>
          </a:bodyPr>
          <a:lstStyle/>
          <a:p>
            <a:r>
              <a:rPr lang="en-US" sz="4000" dirty="0">
                <a:solidFill>
                  <a:srgbClr val="418AB3"/>
                </a:solidFill>
              </a:rPr>
              <a:t>Connecting your services to PowerApps &amp; Flow</a:t>
            </a:r>
          </a:p>
        </p:txBody>
      </p:sp>
      <p:sp>
        <p:nvSpPr>
          <p:cNvPr id="3" name="Content Placeholder 2"/>
          <p:cNvSpPr>
            <a:spLocks noGrp="1"/>
          </p:cNvSpPr>
          <p:nvPr>
            <p:ph type="body" sz="quarter" idx="10"/>
          </p:nvPr>
        </p:nvSpPr>
        <p:spPr>
          <a:xfrm>
            <a:off x="269240" y="1189494"/>
            <a:ext cx="6349675" cy="5668019"/>
          </a:xfrm>
        </p:spPr>
        <p:txBody>
          <a:bodyPr>
            <a:normAutofit lnSpcReduction="10000"/>
          </a:bodyPr>
          <a:lstStyle/>
          <a:p>
            <a:r>
              <a:rPr lang="en-US" dirty="0"/>
              <a:t>PowerApps &amp; Flow are fully metadata-driven and extensible so you can connect to any of your own services</a:t>
            </a:r>
          </a:p>
          <a:p>
            <a:pPr lvl="1"/>
            <a:r>
              <a:rPr lang="en-US" dirty="0"/>
              <a:t>Even connect to 3</a:t>
            </a:r>
            <a:r>
              <a:rPr lang="en-US" baseline="30000" dirty="0"/>
              <a:t>rd</a:t>
            </a:r>
            <a:r>
              <a:rPr lang="en-US" dirty="0"/>
              <a:t> party services you consume</a:t>
            </a:r>
          </a:p>
          <a:p>
            <a:r>
              <a:rPr lang="en-US" dirty="0"/>
              <a:t>Custom APIs within an organization</a:t>
            </a:r>
          </a:p>
          <a:p>
            <a:pPr lvl="1"/>
            <a:r>
              <a:rPr lang="en-US" dirty="0"/>
              <a:t>Scoped to a company so that you can build something that’s unique to that organization</a:t>
            </a:r>
          </a:p>
          <a:p>
            <a:r>
              <a:rPr lang="en-US" dirty="0"/>
              <a:t>Leverage Azure functions within your apps &amp; flows</a:t>
            </a:r>
          </a:p>
          <a:p>
            <a:r>
              <a:rPr lang="en-US" sz="2059" dirty="0">
                <a:gradFill>
                  <a:gsLst>
                    <a:gs pos="1250">
                      <a:schemeClr val="tx1"/>
                    </a:gs>
                    <a:gs pos="100000">
                      <a:schemeClr val="tx1"/>
                    </a:gs>
                  </a:gsLst>
                  <a:lin ang="5400000" scaled="0"/>
                </a:gradFill>
              </a:rPr>
              <a:t>Via custom APIs today, integrated support coming soon</a:t>
            </a:r>
          </a:p>
          <a:p>
            <a:pPr lvl="1"/>
            <a:endParaRPr lang="en-US" dirty="0"/>
          </a:p>
        </p:txBody>
      </p:sp>
      <p:pic>
        <p:nvPicPr>
          <p:cNvPr id="6" name="Picture 5"/>
          <p:cNvPicPr>
            <a:picLocks noChangeAspect="1"/>
          </p:cNvPicPr>
          <p:nvPr/>
        </p:nvPicPr>
        <p:blipFill rotWithShape="1">
          <a:blip r:embed="rId2"/>
          <a:srcRect l="14354" t="16742" r="58751" b="25205"/>
          <a:stretch/>
        </p:blipFill>
        <p:spPr>
          <a:xfrm>
            <a:off x="7515339" y="1199743"/>
            <a:ext cx="4098381" cy="4975838"/>
          </a:xfrm>
          <a:prstGeom prst="rect">
            <a:avLst/>
          </a:prstGeom>
        </p:spPr>
      </p:pic>
    </p:spTree>
    <p:extLst>
      <p:ext uri="{BB962C8B-B14F-4D97-AF65-F5344CB8AC3E}">
        <p14:creationId xmlns:p14="http://schemas.microsoft.com/office/powerpoint/2010/main" val="28523254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p:cNvCxnSpPr>
          <p:nvPr/>
        </p:nvCxnSpPr>
        <p:spPr>
          <a:xfrm>
            <a:off x="1202154" y="2001010"/>
            <a:ext cx="4893847"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88263" y="457200"/>
            <a:ext cx="11018520" cy="553998"/>
          </a:xfrm>
        </p:spPr>
        <p:txBody>
          <a:bodyPr>
            <a:normAutofit fontScale="90000"/>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Develop</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CA"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Build, secure and describe your API</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Import from existing artifacts (Open API, Postman) or build from scratch</a:t>
            </a:r>
            <a:endParaRPr kumimoji="0" lang="en-CA"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Test</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Validate your API calls </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Share</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Allow other users within your organization to use your connector</a:t>
            </a:r>
          </a:p>
        </p:txBody>
      </p:sp>
    </p:spTree>
    <p:extLst>
      <p:ext uri="{BB962C8B-B14F-4D97-AF65-F5344CB8AC3E}">
        <p14:creationId xmlns:p14="http://schemas.microsoft.com/office/powerpoint/2010/main" val="24933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Connector 32">
            <a:extLst>
              <a:ext uri="{FF2B5EF4-FFF2-40B4-BE49-F238E27FC236}">
                <a16:creationId xmlns:a16="http://schemas.microsoft.com/office/drawing/2014/main" id="{B1224B63-3887-476D-99D9-D208C0A9B492}"/>
              </a:ext>
            </a:extLst>
          </p:cNvPr>
          <p:cNvCxnSpPr>
            <a:cxnSpLocks/>
            <a:stCxn id="16" idx="6"/>
            <a:endCxn id="19" idx="2"/>
          </p:cNvCxnSpPr>
          <p:nvPr/>
        </p:nvCxnSpPr>
        <p:spPr>
          <a:xfrm>
            <a:off x="1202154" y="2001010"/>
            <a:ext cx="7483824" cy="0"/>
          </a:xfrm>
          <a:prstGeom prst="line">
            <a:avLst/>
          </a:prstGeom>
          <a:ln w="44450">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solidFill>
                  <a:srgbClr val="418AB3"/>
                </a:solidFill>
                <a:ea typeface="+mj-ea"/>
                <a:cs typeface="+mj-cs"/>
              </a:rPr>
              <a:t>Building a Custom Connector</a:t>
            </a:r>
            <a:endParaRPr lang="en-CA" dirty="0">
              <a:solidFill>
                <a:srgbClr val="418AB3"/>
              </a:solidFill>
              <a:ea typeface="+mj-ea"/>
              <a:cs typeface="+mj-cs"/>
            </a:endParaRPr>
          </a:p>
        </p:txBody>
      </p:sp>
      <p:sp>
        <p:nvSpPr>
          <p:cNvPr id="20" name="Freeform: Shape 19">
            <a:extLst>
              <a:ext uri="{FF2B5EF4-FFF2-40B4-BE49-F238E27FC236}">
                <a16:creationId xmlns:a16="http://schemas.microsoft.com/office/drawing/2014/main" id="{4763D719-D05D-4E77-8DDE-B25F85F8B35C}"/>
              </a:ext>
            </a:extLst>
          </p:cNvPr>
          <p:cNvSpPr/>
          <p:nvPr/>
        </p:nvSpPr>
        <p:spPr>
          <a:xfrm>
            <a:off x="846885" y="2514999"/>
            <a:ext cx="2671055" cy="246801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Develop</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CA"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Build, secure and describe your API</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Import from existing artifacts (Open API, Postman) or build from scratch</a:t>
            </a:r>
            <a:endParaRPr kumimoji="0" lang="en-CA"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15A2512-245B-4F2D-AE13-2AB916FF3869}"/>
              </a:ext>
            </a:extLst>
          </p:cNvPr>
          <p:cNvGrpSpPr/>
          <p:nvPr/>
        </p:nvGrpSpPr>
        <p:grpSpPr>
          <a:xfrm>
            <a:off x="472940" y="1636406"/>
            <a:ext cx="729213" cy="4135455"/>
            <a:chOff x="481610" y="2296123"/>
            <a:chExt cx="743940" cy="4218977"/>
          </a:xfrm>
        </p:grpSpPr>
        <p:sp>
          <p:nvSpPr>
            <p:cNvPr id="16" name="Oval 15">
              <a:extLst>
                <a:ext uri="{FF2B5EF4-FFF2-40B4-BE49-F238E27FC236}">
                  <a16:creationId xmlns:a16="http://schemas.microsoft.com/office/drawing/2014/main" id="{52D33F39-FC49-4801-877E-36C95F46830B}"/>
                </a:ext>
              </a:extLst>
            </p:cNvPr>
            <p:cNvSpPr/>
            <p:nvPr/>
          </p:nvSpPr>
          <p:spPr bwMode="auto">
            <a:xfrm>
              <a:off x="481610"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4E647D2C-C25B-497C-8BCA-3C9229C91DE9}"/>
                </a:ext>
              </a:extLst>
            </p:cNvPr>
            <p:cNvCxnSpPr>
              <a:stCxn id="16" idx="4"/>
            </p:cNvCxnSpPr>
            <p:nvPr/>
          </p:nvCxnSpPr>
          <p:spPr>
            <a:xfrm>
              <a:off x="853580"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37944215-3571-4A64-80E5-B93B3FD749A5}"/>
              </a:ext>
            </a:extLst>
          </p:cNvPr>
          <p:cNvGrpSpPr/>
          <p:nvPr/>
        </p:nvGrpSpPr>
        <p:grpSpPr>
          <a:xfrm>
            <a:off x="3210619" y="1636406"/>
            <a:ext cx="729213" cy="4135455"/>
            <a:chOff x="3209789" y="2296123"/>
            <a:chExt cx="743940" cy="4218977"/>
          </a:xfrm>
        </p:grpSpPr>
        <p:sp>
          <p:nvSpPr>
            <p:cNvPr id="17" name="Oval 16">
              <a:extLst>
                <a:ext uri="{FF2B5EF4-FFF2-40B4-BE49-F238E27FC236}">
                  <a16:creationId xmlns:a16="http://schemas.microsoft.com/office/drawing/2014/main" id="{89A0E199-485A-4C1D-B7BB-DAEA79A89CF4}"/>
                </a:ext>
              </a:extLst>
            </p:cNvPr>
            <p:cNvSpPr/>
            <p:nvPr/>
          </p:nvSpPr>
          <p:spPr bwMode="auto">
            <a:xfrm>
              <a:off x="3209789"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AB92A09-2310-42A1-9146-1E24DFA90892}"/>
                </a:ext>
              </a:extLst>
            </p:cNvPr>
            <p:cNvCxnSpPr/>
            <p:nvPr/>
          </p:nvCxnSpPr>
          <p:spPr>
            <a:xfrm>
              <a:off x="3581759"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01122C8-F451-4571-8F0D-6E59E747DBDB}"/>
              </a:ext>
            </a:extLst>
          </p:cNvPr>
          <p:cNvGrpSpPr/>
          <p:nvPr/>
        </p:nvGrpSpPr>
        <p:grpSpPr>
          <a:xfrm>
            <a:off x="5948298" y="1636406"/>
            <a:ext cx="729213" cy="4135455"/>
            <a:chOff x="5937968" y="2296123"/>
            <a:chExt cx="743940" cy="4218977"/>
          </a:xfrm>
        </p:grpSpPr>
        <p:sp>
          <p:nvSpPr>
            <p:cNvPr id="18" name="Oval 17">
              <a:extLst>
                <a:ext uri="{FF2B5EF4-FFF2-40B4-BE49-F238E27FC236}">
                  <a16:creationId xmlns:a16="http://schemas.microsoft.com/office/drawing/2014/main" id="{542D562D-83AC-48BC-B657-85176BD8A0F4}"/>
                </a:ext>
              </a:extLst>
            </p:cNvPr>
            <p:cNvSpPr/>
            <p:nvPr/>
          </p:nvSpPr>
          <p:spPr bwMode="auto">
            <a:xfrm>
              <a:off x="5937968" y="2296123"/>
              <a:ext cx="743940" cy="743940"/>
            </a:xfrm>
            <a:prstGeom prst="ellipse">
              <a:avLst/>
            </a:prstGeom>
            <a:solidFill>
              <a:schemeClr val="bg2"/>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6224E632-4336-44C4-8CE7-97DF20DE2AFF}"/>
                </a:ext>
              </a:extLst>
            </p:cNvPr>
            <p:cNvCxnSpPr/>
            <p:nvPr/>
          </p:nvCxnSpPr>
          <p:spPr>
            <a:xfrm>
              <a:off x="6309938"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73E5AD7-7560-4DCA-AF4C-2260AAAC627F}"/>
              </a:ext>
            </a:extLst>
          </p:cNvPr>
          <p:cNvGrpSpPr/>
          <p:nvPr/>
        </p:nvGrpSpPr>
        <p:grpSpPr>
          <a:xfrm>
            <a:off x="8685977" y="1636406"/>
            <a:ext cx="729213" cy="4135455"/>
            <a:chOff x="8666146" y="2296123"/>
            <a:chExt cx="743940" cy="4218977"/>
          </a:xfrm>
        </p:grpSpPr>
        <p:sp>
          <p:nvSpPr>
            <p:cNvPr id="19" name="Oval 18">
              <a:extLst>
                <a:ext uri="{FF2B5EF4-FFF2-40B4-BE49-F238E27FC236}">
                  <a16:creationId xmlns:a16="http://schemas.microsoft.com/office/drawing/2014/main" id="{0B51F54F-B884-4E6B-A6D0-629339AC3521}"/>
                </a:ext>
              </a:extLst>
            </p:cNvPr>
            <p:cNvSpPr/>
            <p:nvPr/>
          </p:nvSpPr>
          <p:spPr bwMode="auto">
            <a:xfrm>
              <a:off x="8666146" y="2296123"/>
              <a:ext cx="743940" cy="743940"/>
            </a:xfrm>
            <a:prstGeom prst="ellipse">
              <a:avLst/>
            </a:prstGeom>
            <a:solidFill>
              <a:schemeClr val="bg2"/>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89630"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4704" b="0" i="0" u="none" strike="noStrike" kern="1200" cap="none" spc="0" normalizeH="0" baseline="0" noProof="0" dirty="0">
                  <a:ln>
                    <a:noFill/>
                  </a:ln>
                  <a:gradFill>
                    <a:gsLst>
                      <a:gs pos="0">
                        <a:srgbClr val="32145A"/>
                      </a:gs>
                      <a:gs pos="100000">
                        <a:srgbClr val="32145A"/>
                      </a:gs>
                    </a:gsLst>
                    <a:lin ang="5400000" scaled="0"/>
                  </a:gradFill>
                  <a:effectLst/>
                  <a:uLnTx/>
                  <a:uFillTx/>
                  <a:latin typeface="Segoe UI"/>
                  <a:ea typeface="Segoe UI" pitchFamily="34" charset="0"/>
                  <a:cs typeface="Segoe UI" pitchFamily="34" charset="0"/>
                </a:rPr>
                <a:t></a:t>
              </a:r>
              <a:endParaRPr kumimoji="0" lang="en-US" sz="3136" b="0" i="0" u="none" strike="noStrike" kern="1200" cap="none" spc="0" normalizeH="0" baseline="0" noProof="0" dirty="0">
                <a:ln>
                  <a:noFill/>
                </a:ln>
                <a:gradFill>
                  <a:gsLst>
                    <a:gs pos="0">
                      <a:srgbClr val="32145A"/>
                    </a:gs>
                    <a:gs pos="100000">
                      <a:srgbClr val="32145A"/>
                    </a:gs>
                  </a:gsLst>
                  <a:lin ang="5400000" scaled="0"/>
                </a:gradFill>
                <a:effectLst/>
                <a:uLnTx/>
                <a:uFillTx/>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940CF10A-F288-4469-9250-9EEB5D34D8C4}"/>
                </a:ext>
              </a:extLst>
            </p:cNvPr>
            <p:cNvCxnSpPr/>
            <p:nvPr/>
          </p:nvCxnSpPr>
          <p:spPr>
            <a:xfrm>
              <a:off x="9038116" y="3040063"/>
              <a:ext cx="0" cy="3475037"/>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0" name="Freeform: Shape 29">
            <a:extLst>
              <a:ext uri="{FF2B5EF4-FFF2-40B4-BE49-F238E27FC236}">
                <a16:creationId xmlns:a16="http://schemas.microsoft.com/office/drawing/2014/main" id="{DB35C06B-9755-4633-A404-799D17765523}"/>
              </a:ext>
            </a:extLst>
          </p:cNvPr>
          <p:cNvSpPr/>
          <p:nvPr/>
        </p:nvSpPr>
        <p:spPr>
          <a:xfrm>
            <a:off x="3585440" y="2514999"/>
            <a:ext cx="2671055" cy="1914098"/>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Test</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Validate your API calls </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Use in Flow and PowerApps for E2E testing</a:t>
            </a:r>
          </a:p>
        </p:txBody>
      </p:sp>
      <p:sp>
        <p:nvSpPr>
          <p:cNvPr id="31" name="Freeform: Shape 30">
            <a:extLst>
              <a:ext uri="{FF2B5EF4-FFF2-40B4-BE49-F238E27FC236}">
                <a16:creationId xmlns:a16="http://schemas.microsoft.com/office/drawing/2014/main" id="{5B2633FA-C56A-4ACB-B9CE-1B6999FFE0FB}"/>
              </a:ext>
            </a:extLst>
          </p:cNvPr>
          <p:cNvSpPr/>
          <p:nvPr/>
        </p:nvSpPr>
        <p:spPr>
          <a:xfrm>
            <a:off x="6323998" y="2514999"/>
            <a:ext cx="2671055" cy="1714072"/>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0D0D0D"/>
                    </a:gs>
                    <a:gs pos="100000">
                      <a:srgbClr val="0D0D0D"/>
                    </a:gs>
                  </a:gsLst>
                  <a:lin ang="5400000" scaled="0"/>
                </a:gradFill>
                <a:effectLst/>
                <a:uLnTx/>
                <a:uFillTx/>
                <a:latin typeface="Segoe UI"/>
                <a:ea typeface="+mn-ea"/>
                <a:cs typeface="+mn-cs"/>
              </a:rPr>
              <a:t>Share</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Allow other users within your organization to use your connector</a:t>
            </a:r>
          </a:p>
        </p:txBody>
      </p:sp>
      <p:sp>
        <p:nvSpPr>
          <p:cNvPr id="32" name="Freeform: Shape 31">
            <a:extLst>
              <a:ext uri="{FF2B5EF4-FFF2-40B4-BE49-F238E27FC236}">
                <a16:creationId xmlns:a16="http://schemas.microsoft.com/office/drawing/2014/main" id="{72E18A3B-7EBF-486F-BB21-20ABD650D5FF}"/>
              </a:ext>
            </a:extLst>
          </p:cNvPr>
          <p:cNvSpPr/>
          <p:nvPr/>
        </p:nvSpPr>
        <p:spPr>
          <a:xfrm>
            <a:off x="9062554" y="2515001"/>
            <a:ext cx="2671055" cy="1437113"/>
          </a:xfrm>
          <a:custGeom>
            <a:avLst/>
            <a:gdLst>
              <a:gd name="connsiteX0" fmla="*/ 0 w 2493858"/>
              <a:gd name="connsiteY0" fmla="*/ 0 h 1914750"/>
              <a:gd name="connsiteX1" fmla="*/ 2493858 w 2493858"/>
              <a:gd name="connsiteY1" fmla="*/ 0 h 1914750"/>
              <a:gd name="connsiteX2" fmla="*/ 2493858 w 2493858"/>
              <a:gd name="connsiteY2" fmla="*/ 1914750 h 1914750"/>
              <a:gd name="connsiteX3" fmla="*/ 0 w 2493858"/>
              <a:gd name="connsiteY3" fmla="*/ 1914750 h 1914750"/>
              <a:gd name="connsiteX4" fmla="*/ 0 w 2493858"/>
              <a:gd name="connsiteY4" fmla="*/ 0 h 191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3858" h="1914750">
                <a:moveTo>
                  <a:pt x="0" y="0"/>
                </a:moveTo>
                <a:lnTo>
                  <a:pt x="2493858" y="0"/>
                </a:lnTo>
                <a:lnTo>
                  <a:pt x="2493858" y="1914750"/>
                </a:lnTo>
                <a:lnTo>
                  <a:pt x="0" y="191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9630" tIns="0" rIns="0" bIns="0" numCol="1" spcCol="1270" anchor="t" anchorCtr="0">
            <a:spAutoFit/>
          </a:bodyPr>
          <a:lstStyle/>
          <a:p>
            <a:pPr marL="0" marR="0" lvl="1" indent="0" algn="l" defTabSz="871320" rtl="0" eaLnBrk="1" fontAlgn="auto" latinLnBrk="0" hangingPunct="1">
              <a:lnSpc>
                <a:spcPct val="90000"/>
              </a:lnSpc>
              <a:spcBef>
                <a:spcPct val="0"/>
              </a:spcBef>
              <a:spcAft>
                <a:spcPct val="15000"/>
              </a:spcAft>
              <a:buClrTx/>
              <a:buSzTx/>
              <a:buFontTx/>
              <a:buNone/>
              <a:tabLst/>
              <a:defRPr/>
            </a:pPr>
            <a:r>
              <a:rPr kumimoji="0" lang="en-CA" sz="2745" b="0" i="0" u="none" strike="noStrike" kern="1200" cap="none" spc="0" normalizeH="0" baseline="0" noProof="0" dirty="0">
                <a:ln>
                  <a:noFill/>
                </a:ln>
                <a:gradFill>
                  <a:gsLst>
                    <a:gs pos="0">
                      <a:srgbClr val="32145A"/>
                    </a:gs>
                    <a:gs pos="100000">
                      <a:srgbClr val="32145A"/>
                    </a:gs>
                  </a:gsLst>
                  <a:lin ang="5400000" scaled="0"/>
                </a:gradFill>
                <a:effectLst/>
                <a:uLnTx/>
                <a:uFillTx/>
                <a:latin typeface="Segoe UI"/>
                <a:ea typeface="+mn-ea"/>
                <a:cs typeface="+mn-cs"/>
              </a:rPr>
              <a:t>Certify</a:t>
            </a:r>
          </a:p>
          <a:p>
            <a:pPr marL="0" marR="0" lvl="1" indent="0" algn="l" defTabSz="871320" rtl="0" eaLnBrk="1" fontAlgn="auto" latinLnBrk="0" hangingPunct="1">
              <a:lnSpc>
                <a:spcPct val="90000"/>
              </a:lnSpc>
              <a:spcBef>
                <a:spcPts val="1175"/>
              </a:spcBef>
              <a:spcAft>
                <a:spcPct val="15000"/>
              </a:spcAft>
              <a:buClrTx/>
              <a:buSzTx/>
              <a:buFontTx/>
              <a:buNone/>
              <a:tabLst/>
              <a:defRPr/>
            </a:pPr>
            <a:r>
              <a:rPr kumimoji="0" lang="en-US" sz="1961" b="0" i="0" u="none" strike="noStrike" kern="1200" cap="none" spc="0" normalizeH="0" baseline="0" noProof="0" dirty="0">
                <a:ln>
                  <a:noFill/>
                </a:ln>
                <a:solidFill>
                  <a:srgbClr val="1A1A1A">
                    <a:hueOff val="0"/>
                    <a:satOff val="0"/>
                    <a:lumOff val="0"/>
                    <a:alphaOff val="0"/>
                  </a:srgbClr>
                </a:solidFill>
                <a:effectLst/>
                <a:uLnTx/>
                <a:uFillTx/>
                <a:latin typeface="Segoe UI"/>
                <a:ea typeface="+mn-ea"/>
                <a:cs typeface="+mn-cs"/>
              </a:rPr>
              <a:t>Share your connector with all users of Flow and PowerApps</a:t>
            </a:r>
          </a:p>
        </p:txBody>
      </p:sp>
      <p:sp>
        <p:nvSpPr>
          <p:cNvPr id="42" name="Rectangle 41">
            <a:extLst>
              <a:ext uri="{FF2B5EF4-FFF2-40B4-BE49-F238E27FC236}">
                <a16:creationId xmlns:a16="http://schemas.microsoft.com/office/drawing/2014/main" id="{6229B399-6ADF-49B9-A98B-BE71AA8317B2}"/>
              </a:ext>
            </a:extLst>
          </p:cNvPr>
          <p:cNvSpPr/>
          <p:nvPr/>
        </p:nvSpPr>
        <p:spPr bwMode="auto">
          <a:xfrm>
            <a:off x="9076559" y="4101225"/>
            <a:ext cx="2666430" cy="971013"/>
          </a:xfrm>
          <a:prstGeom prst="rect">
            <a:avLst/>
          </a:prstGeom>
          <a:solidFill>
            <a:schemeClr val="accent4"/>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179259" bIns="143407"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Only for Public Connectors</a:t>
            </a:r>
            <a:endParaRPr kumimoji="0" lang="en-CA"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51378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pSp>
        <p:nvGrpSpPr>
          <p:cNvPr id="5" name="Group 4">
            <a:extLst>
              <a:ext uri="{FF2B5EF4-FFF2-40B4-BE49-F238E27FC236}">
                <a16:creationId xmlns:a16="http://schemas.microsoft.com/office/drawing/2014/main" id="{FE7E954B-0B47-4532-B32A-5FCCDDB3C30B}"/>
              </a:ext>
            </a:extLst>
          </p:cNvPr>
          <p:cNvGrpSpPr/>
          <p:nvPr/>
        </p:nvGrpSpPr>
        <p:grpSpPr>
          <a:xfrm>
            <a:off x="488595" y="1115952"/>
            <a:ext cx="2537287" cy="720000"/>
            <a:chOff x="4219" y="30101"/>
            <a:chExt cx="2537287" cy="720000"/>
          </a:xfrm>
        </p:grpSpPr>
        <p:sp>
          <p:nvSpPr>
            <p:cNvPr id="27" name="Rectangle 26">
              <a:extLst>
                <a:ext uri="{FF2B5EF4-FFF2-40B4-BE49-F238E27FC236}">
                  <a16:creationId xmlns:a16="http://schemas.microsoft.com/office/drawing/2014/main" id="{78D68DAA-4A33-49EC-B707-7E36F4389323}"/>
                </a:ext>
              </a:extLst>
            </p:cNvPr>
            <p:cNvSpPr/>
            <p:nvPr/>
          </p:nvSpPr>
          <p:spPr>
            <a:xfrm>
              <a:off x="4219" y="30101"/>
              <a:ext cx="2537287" cy="720000"/>
            </a:xfrm>
            <a:prstGeom prst="rect">
              <a:avLst/>
            </a:prstGeom>
            <a:solidFill>
              <a:srgbClr val="7030A0"/>
            </a:solidFill>
            <a:ln>
              <a:solidFill>
                <a:srgbClr val="6600F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8" name="TextBox 27">
              <a:extLst>
                <a:ext uri="{FF2B5EF4-FFF2-40B4-BE49-F238E27FC236}">
                  <a16:creationId xmlns:a16="http://schemas.microsoft.com/office/drawing/2014/main" id="{405E73B0-F3D7-42CD-972A-820DFE02B13C}"/>
                </a:ext>
              </a:extLst>
            </p:cNvPr>
            <p:cNvSpPr txBox="1"/>
            <p:nvPr/>
          </p:nvSpPr>
          <p:spPr>
            <a:xfrm>
              <a:off x="4219" y="30101"/>
              <a:ext cx="2537287" cy="720000"/>
            </a:xfrm>
            <a:prstGeom prst="rect">
              <a:avLst/>
            </a:prstGeom>
            <a:solidFill>
              <a:schemeClr val="bg1">
                <a:lumMod val="65000"/>
              </a:schemeClr>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a:t>
              </a:r>
              <a:endParaRPr lang="en-AU" sz="1100" kern="1200" dirty="0"/>
            </a:p>
          </p:txBody>
        </p:sp>
      </p:grpSp>
      <p:grpSp>
        <p:nvGrpSpPr>
          <p:cNvPr id="6" name="Group 5">
            <a:extLst>
              <a:ext uri="{FF2B5EF4-FFF2-40B4-BE49-F238E27FC236}">
                <a16:creationId xmlns:a16="http://schemas.microsoft.com/office/drawing/2014/main" id="{5EE11FC3-B010-4E64-A869-7E87C411C065}"/>
              </a:ext>
            </a:extLst>
          </p:cNvPr>
          <p:cNvGrpSpPr/>
          <p:nvPr/>
        </p:nvGrpSpPr>
        <p:grpSpPr>
          <a:xfrm>
            <a:off x="488595" y="1835952"/>
            <a:ext cx="2537287" cy="3906096"/>
            <a:chOff x="4219" y="750101"/>
            <a:chExt cx="2537287" cy="3906096"/>
          </a:xfrm>
        </p:grpSpPr>
        <p:sp>
          <p:nvSpPr>
            <p:cNvPr id="25" name="Rectangle 24">
              <a:extLst>
                <a:ext uri="{FF2B5EF4-FFF2-40B4-BE49-F238E27FC236}">
                  <a16:creationId xmlns:a16="http://schemas.microsoft.com/office/drawing/2014/main" id="{FC0EE1ED-F2C4-4E75-A568-5955DA74150E}"/>
                </a:ext>
              </a:extLst>
            </p:cNvPr>
            <p:cNvSpPr/>
            <p:nvPr/>
          </p:nvSpPr>
          <p:spPr>
            <a:xfrm>
              <a:off x="4219"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6" name="TextBox 25">
              <a:extLst>
                <a:ext uri="{FF2B5EF4-FFF2-40B4-BE49-F238E27FC236}">
                  <a16:creationId xmlns:a16="http://schemas.microsoft.com/office/drawing/2014/main" id="{8264D0A8-1943-49EE-AA6A-4F9EBE9F2861}"/>
                </a:ext>
              </a:extLst>
            </p:cNvPr>
            <p:cNvSpPr txBox="1"/>
            <p:nvPr/>
          </p:nvSpPr>
          <p:spPr>
            <a:xfrm>
              <a:off x="4219"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Components Demo</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Account Setup</a:t>
              </a:r>
            </a:p>
            <a:p>
              <a:pPr marL="57150" lvl="1" indent="-57150" algn="l" defTabSz="488950">
                <a:lnSpc>
                  <a:spcPct val="150000"/>
                </a:lnSpc>
                <a:spcBef>
                  <a:spcPct val="0"/>
                </a:spcBef>
                <a:spcAft>
                  <a:spcPct val="15000"/>
                </a:spcAft>
                <a:buFont typeface="Wingdings" panose="05000000000000000000" pitchFamily="2" charset="2"/>
                <a:buChar char="ü"/>
              </a:pPr>
              <a:endParaRPr lang="en-GB" sz="1100" kern="1200" dirty="0"/>
            </a:p>
          </p:txBody>
        </p:sp>
      </p:grpSp>
      <p:grpSp>
        <p:nvGrpSpPr>
          <p:cNvPr id="7" name="Group 6">
            <a:extLst>
              <a:ext uri="{FF2B5EF4-FFF2-40B4-BE49-F238E27FC236}">
                <a16:creationId xmlns:a16="http://schemas.microsoft.com/office/drawing/2014/main" id="{18583050-E518-425D-9B0B-C23B183903EC}"/>
              </a:ext>
            </a:extLst>
          </p:cNvPr>
          <p:cNvGrpSpPr/>
          <p:nvPr/>
        </p:nvGrpSpPr>
        <p:grpSpPr>
          <a:xfrm>
            <a:off x="3381102" y="1115952"/>
            <a:ext cx="2537287" cy="720000"/>
            <a:chOff x="2896726" y="30101"/>
            <a:chExt cx="2537287" cy="720000"/>
          </a:xfrm>
        </p:grpSpPr>
        <p:sp>
          <p:nvSpPr>
            <p:cNvPr id="23" name="Rectangle 22">
              <a:extLst>
                <a:ext uri="{FF2B5EF4-FFF2-40B4-BE49-F238E27FC236}">
                  <a16:creationId xmlns:a16="http://schemas.microsoft.com/office/drawing/2014/main" id="{579A1DAD-74D3-4F43-B91B-B729DC86EDBD}"/>
                </a:ext>
              </a:extLst>
            </p:cNvPr>
            <p:cNvSpPr/>
            <p:nvPr/>
          </p:nvSpPr>
          <p:spPr>
            <a:xfrm>
              <a:off x="2896726"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7AA2605A-FE91-4FBE-AE46-9FB6A39A21F8}"/>
                </a:ext>
              </a:extLst>
            </p:cNvPr>
            <p:cNvSpPr txBox="1"/>
            <p:nvPr/>
          </p:nvSpPr>
          <p:spPr>
            <a:xfrm>
              <a:off x="2896726"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GB" sz="1100" kern="1200" dirty="0"/>
                <a:t>Power Automate Introduction</a:t>
              </a:r>
              <a:endParaRPr lang="en-AU" sz="1100" kern="1200" dirty="0"/>
            </a:p>
          </p:txBody>
        </p:sp>
      </p:grpSp>
      <p:grpSp>
        <p:nvGrpSpPr>
          <p:cNvPr id="8" name="Group 7">
            <a:extLst>
              <a:ext uri="{FF2B5EF4-FFF2-40B4-BE49-F238E27FC236}">
                <a16:creationId xmlns:a16="http://schemas.microsoft.com/office/drawing/2014/main" id="{D7237DA7-0794-4D5E-87AD-12798E52CCA5}"/>
              </a:ext>
            </a:extLst>
          </p:cNvPr>
          <p:cNvGrpSpPr/>
          <p:nvPr/>
        </p:nvGrpSpPr>
        <p:grpSpPr>
          <a:xfrm>
            <a:off x="3381102" y="1835952"/>
            <a:ext cx="2537287" cy="3906096"/>
            <a:chOff x="2896726" y="750101"/>
            <a:chExt cx="2537287" cy="3906096"/>
          </a:xfrm>
        </p:grpSpPr>
        <p:sp>
          <p:nvSpPr>
            <p:cNvPr id="21" name="Rectangle 20">
              <a:extLst>
                <a:ext uri="{FF2B5EF4-FFF2-40B4-BE49-F238E27FC236}">
                  <a16:creationId xmlns:a16="http://schemas.microsoft.com/office/drawing/2014/main" id="{81B8908F-7487-492F-8EE3-6EA13584FAAD}"/>
                </a:ext>
              </a:extLst>
            </p:cNvPr>
            <p:cNvSpPr/>
            <p:nvPr/>
          </p:nvSpPr>
          <p:spPr>
            <a:xfrm>
              <a:off x="2896726"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2" name="TextBox 21">
              <a:extLst>
                <a:ext uri="{FF2B5EF4-FFF2-40B4-BE49-F238E27FC236}">
                  <a16:creationId xmlns:a16="http://schemas.microsoft.com/office/drawing/2014/main" id="{13663D9A-7848-42F9-A322-D7926E4A26C4}"/>
                </a:ext>
              </a:extLst>
            </p:cNvPr>
            <p:cNvSpPr txBox="1"/>
            <p:nvPr/>
          </p:nvSpPr>
          <p:spPr>
            <a:xfrm>
              <a:off x="2896726"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a:p>
              <a:pPr marL="114300" lvl="2" indent="-57150" algn="l" defTabSz="488950">
                <a:lnSpc>
                  <a:spcPct val="150000"/>
                </a:lnSpc>
                <a:spcBef>
                  <a:spcPct val="0"/>
                </a:spcBef>
                <a:spcAft>
                  <a:spcPct val="15000"/>
                </a:spcAft>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defTabSz="488950">
                <a:lnSpc>
                  <a:spcPct val="150000"/>
                </a:lnSpc>
                <a:spcBef>
                  <a:spcPct val="0"/>
                </a:spcBef>
                <a:spcAft>
                  <a:spcPct val="15000"/>
                </a:spcAft>
                <a:buFont typeface="Wingdings" panose="05000000000000000000" pitchFamily="2" charset="2"/>
                <a:buChar char="ü"/>
              </a:pPr>
              <a:r>
                <a:rPr lang="en-US" sz="1100" dirty="0">
                  <a:solidFill>
                    <a:prstClr val="black">
                      <a:hueOff val="0"/>
                      <a:satOff val="0"/>
                      <a:lumOff val="0"/>
                      <a:alphaOff val="0"/>
                    </a:prstClr>
                  </a:solidFill>
                </a:rPr>
                <a:t>Building </a:t>
              </a:r>
              <a:r>
                <a:rPr lang="en-US" sz="1100" kern="1200" dirty="0">
                  <a:solidFill>
                    <a:prstClr val="black">
                      <a:hueOff val="0"/>
                      <a:satOff val="0"/>
                      <a:lumOff val="0"/>
                      <a:alphaOff val="0"/>
                    </a:prstClr>
                  </a:solidFill>
                  <a:latin typeface="Calibri" panose="020F0502020204030204"/>
                  <a:ea typeface="+mn-ea"/>
                  <a:cs typeface="+mn-cs"/>
                </a:rPr>
                <a:t>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p:txBody>
        </p:sp>
      </p:grpSp>
      <p:grpSp>
        <p:nvGrpSpPr>
          <p:cNvPr id="9" name="Group 8">
            <a:extLst>
              <a:ext uri="{FF2B5EF4-FFF2-40B4-BE49-F238E27FC236}">
                <a16:creationId xmlns:a16="http://schemas.microsoft.com/office/drawing/2014/main" id="{93952CE7-42A7-48A3-BE3B-25B58D8C32FD}"/>
              </a:ext>
            </a:extLst>
          </p:cNvPr>
          <p:cNvGrpSpPr/>
          <p:nvPr/>
        </p:nvGrpSpPr>
        <p:grpSpPr>
          <a:xfrm>
            <a:off x="6273610" y="1115952"/>
            <a:ext cx="2537287" cy="720000"/>
            <a:chOff x="5789234" y="30101"/>
            <a:chExt cx="2537287" cy="720000"/>
          </a:xfrm>
        </p:grpSpPr>
        <p:sp>
          <p:nvSpPr>
            <p:cNvPr id="19" name="Rectangle 18">
              <a:extLst>
                <a:ext uri="{FF2B5EF4-FFF2-40B4-BE49-F238E27FC236}">
                  <a16:creationId xmlns:a16="http://schemas.microsoft.com/office/drawing/2014/main" id="{E1A81265-2A8A-4775-88D5-F33A301D73FF}"/>
                </a:ext>
              </a:extLst>
            </p:cNvPr>
            <p:cNvSpPr/>
            <p:nvPr/>
          </p:nvSpPr>
          <p:spPr>
            <a:xfrm>
              <a:off x="5789234"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755304CE-3EA6-4B2A-A48E-92D8DBAF7E3C}"/>
                </a:ext>
              </a:extLst>
            </p:cNvPr>
            <p:cNvSpPr txBox="1"/>
            <p:nvPr/>
          </p:nvSpPr>
          <p:spPr>
            <a:xfrm>
              <a:off x="5789234" y="30101"/>
              <a:ext cx="2537287" cy="720000"/>
            </a:xfrm>
            <a:prstGeom prst="rect">
              <a:avLst/>
            </a:prstGeom>
            <a:solidFill>
              <a:srgbClr val="7030A0"/>
            </a:solidFill>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GB" sz="1100" kern="1200" dirty="0"/>
                <a:t>Power Automate Project Scenarios</a:t>
              </a:r>
              <a:endParaRPr lang="en-AU" sz="1100" kern="1200" dirty="0"/>
            </a:p>
          </p:txBody>
        </p:sp>
      </p:grpSp>
      <p:grpSp>
        <p:nvGrpSpPr>
          <p:cNvPr id="10" name="Group 9">
            <a:extLst>
              <a:ext uri="{FF2B5EF4-FFF2-40B4-BE49-F238E27FC236}">
                <a16:creationId xmlns:a16="http://schemas.microsoft.com/office/drawing/2014/main" id="{66EBCC46-CE05-42A4-9E66-5441525D6627}"/>
              </a:ext>
            </a:extLst>
          </p:cNvPr>
          <p:cNvGrpSpPr/>
          <p:nvPr/>
        </p:nvGrpSpPr>
        <p:grpSpPr>
          <a:xfrm>
            <a:off x="6273610" y="1835952"/>
            <a:ext cx="2537287" cy="3906096"/>
            <a:chOff x="5789234" y="750101"/>
            <a:chExt cx="2537287" cy="3906096"/>
          </a:xfrm>
        </p:grpSpPr>
        <p:sp>
          <p:nvSpPr>
            <p:cNvPr id="17" name="Rectangle 16">
              <a:extLst>
                <a:ext uri="{FF2B5EF4-FFF2-40B4-BE49-F238E27FC236}">
                  <a16:creationId xmlns:a16="http://schemas.microsoft.com/office/drawing/2014/main" id="{15AE78B8-A74D-44FF-B5D8-92A022A37B1F}"/>
                </a:ext>
              </a:extLst>
            </p:cNvPr>
            <p:cNvSpPr/>
            <p:nvPr/>
          </p:nvSpPr>
          <p:spPr>
            <a:xfrm>
              <a:off x="5789234"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8" name="TextBox 17">
              <a:extLst>
                <a:ext uri="{FF2B5EF4-FFF2-40B4-BE49-F238E27FC236}">
                  <a16:creationId xmlns:a16="http://schemas.microsoft.com/office/drawing/2014/main" id="{F0907FF7-619A-4552-80CA-445F3ABBC471}"/>
                </a:ext>
              </a:extLst>
            </p:cNvPr>
            <p:cNvSpPr txBox="1"/>
            <p:nvPr/>
          </p:nvSpPr>
          <p:spPr>
            <a:xfrm>
              <a:off x="5789234"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Approve / Reject Workflow  Scenario</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Recurrence Workflow Scenario</a:t>
              </a:r>
            </a:p>
            <a:p>
              <a:pPr marL="57150" lvl="1" indent="-57150" defTabSz="488950">
                <a:lnSpc>
                  <a:spcPct val="150000"/>
                </a:lnSpc>
                <a:spcBef>
                  <a:spcPct val="0"/>
                </a:spcBef>
                <a:spcAft>
                  <a:spcPct val="15000"/>
                </a:spcAft>
                <a:buFont typeface="Wingdings" panose="05000000000000000000" pitchFamily="2" charset="2"/>
                <a:buChar char="ü"/>
              </a:pPr>
              <a:r>
                <a:rPr lang="en-US" sz="1100" dirty="0"/>
                <a:t>Errorless workflows Scenario</a:t>
              </a:r>
              <a:endParaRPr lang="en-GB" sz="1100" dirty="0"/>
            </a:p>
            <a:p>
              <a:pPr marL="57150" lvl="1" indent="-57150" defTabSz="488950">
                <a:lnSpc>
                  <a:spcPct val="150000"/>
                </a:lnSpc>
                <a:spcBef>
                  <a:spcPct val="0"/>
                </a:spcBef>
                <a:spcAft>
                  <a:spcPct val="15000"/>
                </a:spcAft>
                <a:buFont typeface="Wingdings" panose="05000000000000000000" pitchFamily="2" charset="2"/>
                <a:buChar char="ü"/>
              </a:pPr>
              <a:r>
                <a:rPr lang="en-US" sz="1100" dirty="0"/>
                <a:t>Build and Implement Custom Connector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Azure Cognitive Services AI Integration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Power App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SQL Server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HoL - End to End Business Flow with all Scenarios</a:t>
              </a:r>
              <a:endParaRPr lang="en-GB" sz="1100" kern="1200" dirty="0"/>
            </a:p>
          </p:txBody>
        </p:sp>
      </p:grpSp>
      <p:grpSp>
        <p:nvGrpSpPr>
          <p:cNvPr id="11" name="Group 10">
            <a:extLst>
              <a:ext uri="{FF2B5EF4-FFF2-40B4-BE49-F238E27FC236}">
                <a16:creationId xmlns:a16="http://schemas.microsoft.com/office/drawing/2014/main" id="{DAE69B82-5C16-46EB-822D-8841F059CAB1}"/>
              </a:ext>
            </a:extLst>
          </p:cNvPr>
          <p:cNvGrpSpPr/>
          <p:nvPr/>
        </p:nvGrpSpPr>
        <p:grpSpPr>
          <a:xfrm>
            <a:off x="9166117" y="1115952"/>
            <a:ext cx="2537287" cy="720000"/>
            <a:chOff x="8681741" y="30101"/>
            <a:chExt cx="2537287" cy="720000"/>
          </a:xfrm>
        </p:grpSpPr>
        <p:sp>
          <p:nvSpPr>
            <p:cNvPr id="15" name="Rectangle 14">
              <a:extLst>
                <a:ext uri="{FF2B5EF4-FFF2-40B4-BE49-F238E27FC236}">
                  <a16:creationId xmlns:a16="http://schemas.microsoft.com/office/drawing/2014/main" id="{DFFEF1C4-865C-4B21-A21B-0038146C2B82}"/>
                </a:ext>
              </a:extLst>
            </p:cNvPr>
            <p:cNvSpPr/>
            <p:nvPr/>
          </p:nvSpPr>
          <p:spPr>
            <a:xfrm>
              <a:off x="8681741" y="30101"/>
              <a:ext cx="2537287" cy="720000"/>
            </a:xfrm>
            <a:prstGeom prst="rect">
              <a:avLst/>
            </a:prstGeom>
            <a:solidFill>
              <a:schemeClr val="bg1">
                <a:lumMod val="65000"/>
              </a:schemeClr>
            </a:solidFill>
            <a:ln>
              <a:solidFill>
                <a:schemeClr val="bg1">
                  <a:lumMod val="65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C5CFF19A-A4FD-4AF3-988F-3D7AC560E657}"/>
                </a:ext>
              </a:extLst>
            </p:cNvPr>
            <p:cNvSpPr txBox="1"/>
            <p:nvPr/>
          </p:nvSpPr>
          <p:spPr>
            <a:xfrm>
              <a:off x="8681741" y="30101"/>
              <a:ext cx="2537287" cy="720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Monitoring &amp; Administration of Power Automate</a:t>
              </a:r>
              <a:endParaRPr lang="en-AU" sz="1100" kern="1200" dirty="0"/>
            </a:p>
          </p:txBody>
        </p:sp>
      </p:grpSp>
      <p:grpSp>
        <p:nvGrpSpPr>
          <p:cNvPr id="12" name="Group 11">
            <a:extLst>
              <a:ext uri="{FF2B5EF4-FFF2-40B4-BE49-F238E27FC236}">
                <a16:creationId xmlns:a16="http://schemas.microsoft.com/office/drawing/2014/main" id="{9D34373B-4AD1-4958-8A6C-3B059F10C7A3}"/>
              </a:ext>
            </a:extLst>
          </p:cNvPr>
          <p:cNvGrpSpPr/>
          <p:nvPr/>
        </p:nvGrpSpPr>
        <p:grpSpPr>
          <a:xfrm>
            <a:off x="9166117" y="1835952"/>
            <a:ext cx="2537287" cy="3906096"/>
            <a:chOff x="8681741" y="750101"/>
            <a:chExt cx="2537287" cy="3906096"/>
          </a:xfrm>
        </p:grpSpPr>
        <p:sp>
          <p:nvSpPr>
            <p:cNvPr id="13" name="Rectangle 12">
              <a:extLst>
                <a:ext uri="{FF2B5EF4-FFF2-40B4-BE49-F238E27FC236}">
                  <a16:creationId xmlns:a16="http://schemas.microsoft.com/office/drawing/2014/main" id="{48DED0BD-8CEF-4DBF-8127-845407138C5D}"/>
                </a:ext>
              </a:extLst>
            </p:cNvPr>
            <p:cNvSpPr/>
            <p:nvPr/>
          </p:nvSpPr>
          <p:spPr>
            <a:xfrm>
              <a:off x="8681741" y="750101"/>
              <a:ext cx="2537287" cy="3906096"/>
            </a:xfrm>
            <a:prstGeom prst="rect">
              <a:avLst/>
            </a:prstGeom>
            <a:no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E36A8AAB-3998-4C78-B159-9187214CE195}"/>
                </a:ext>
              </a:extLst>
            </p:cNvPr>
            <p:cNvSpPr txBox="1"/>
            <p:nvPr/>
          </p:nvSpPr>
          <p:spPr>
            <a:xfrm>
              <a:off x="8681741" y="750101"/>
              <a:ext cx="2537287" cy="390609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UI Flows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Import, Export Flows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Distribute Flows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Sharing of Flows across workspaces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Different Flow Environments and Code Promotion</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Data Policies &amp; Integration Check Points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Flow History and Analytics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HoL - Check your Knowledge</a:t>
              </a:r>
            </a:p>
            <a:p>
              <a:pPr marL="57150" lvl="1" indent="-57150" algn="l" defTabSz="488950">
                <a:lnSpc>
                  <a:spcPct val="150000"/>
                </a:lnSpc>
                <a:spcBef>
                  <a:spcPct val="0"/>
                </a:spcBef>
                <a:spcAft>
                  <a:spcPct val="15000"/>
                </a:spcAft>
                <a:buFont typeface="Wingdings" panose="05000000000000000000" pitchFamily="2" charset="2"/>
                <a:buNone/>
              </a:pPr>
              <a:endParaRPr lang="en-GB" sz="1100" kern="1200" dirty="0"/>
            </a:p>
          </p:txBody>
        </p:sp>
      </p:grpSp>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Custom connector architecture</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RESTful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 environment</a:t>
            </a:r>
          </a:p>
        </p:txBody>
      </p:sp>
      <p:sp>
        <p:nvSpPr>
          <p:cNvPr id="30" name="Rectangle: Rounded Corners 29">
            <a:extLst>
              <a:ext uri="{FF2B5EF4-FFF2-40B4-BE49-F238E27FC236}">
                <a16:creationId xmlns:a16="http://schemas.microsoft.com/office/drawing/2014/main" id="{F8655AE0-625B-4E35-977E-C57E7D9BBDC1}"/>
              </a:ext>
            </a:extLst>
          </p:cNvPr>
          <p:cNvSpPr/>
          <p:nvPr/>
        </p:nvSpPr>
        <p:spPr bwMode="auto">
          <a:xfrm>
            <a:off x="5312531" y="3185899"/>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C2756580-3C04-43C0-9F72-EC3C97DEED5A}"/>
              </a:ext>
            </a:extLst>
          </p:cNvPr>
          <p:cNvSpPr/>
          <p:nvPr/>
        </p:nvSpPr>
        <p:spPr bwMode="auto">
          <a:xfrm>
            <a:off x="5172645" y="3338277"/>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CDE8FB76-67F6-4D30-8046-4D3278BC510C}"/>
              </a:ext>
            </a:extLst>
          </p:cNvPr>
          <p:cNvSpPr/>
          <p:nvPr/>
        </p:nvSpPr>
        <p:spPr bwMode="auto">
          <a:xfrm>
            <a:off x="5041235" y="3515818"/>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2822482" y="2615602"/>
            <a:ext cx="1085003" cy="1199223"/>
          </a:xfrm>
          <a:prstGeom prst="snip1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Connector ID</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Connection ID</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7652637" y="2615602"/>
            <a:ext cx="953593" cy="1147234"/>
          </a:xfrm>
          <a:prstGeom prst="snip1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Path</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Credentials</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Rounded Corners 3">
            <a:extLst>
              <a:ext uri="{FF2B5EF4-FFF2-40B4-BE49-F238E27FC236}">
                <a16:creationId xmlns:a16="http://schemas.microsoft.com/office/drawing/2014/main" id="{C6142BAB-D6A6-4EEA-803F-442E7611F421}"/>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nvGrpSpPr>
          <p:cNvPr id="20" name="Group 19">
            <a:extLst>
              <a:ext uri="{FF2B5EF4-FFF2-40B4-BE49-F238E27FC236}">
                <a16:creationId xmlns:a16="http://schemas.microsoft.com/office/drawing/2014/main" id="{C174CEC3-8299-4685-9E11-C8D57CF80E23}"/>
              </a:ext>
            </a:extLst>
          </p:cNvPr>
          <p:cNvGrpSpPr/>
          <p:nvPr/>
        </p:nvGrpSpPr>
        <p:grpSpPr>
          <a:xfrm>
            <a:off x="1022824" y="4283334"/>
            <a:ext cx="942822" cy="898488"/>
            <a:chOff x="8245764" y="3674412"/>
            <a:chExt cx="787023" cy="750016"/>
          </a:xfrm>
        </p:grpSpPr>
        <p:pic>
          <p:nvPicPr>
            <p:cNvPr id="24" name="Picture 23">
              <a:extLst>
                <a:ext uri="{FF2B5EF4-FFF2-40B4-BE49-F238E27FC236}">
                  <a16:creationId xmlns:a16="http://schemas.microsoft.com/office/drawing/2014/main" id="{9BE5C253-9961-4FC2-95CC-AF946CED6F32}"/>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25" name="TextBox 24">
              <a:extLst>
                <a:ext uri="{FF2B5EF4-FFF2-40B4-BE49-F238E27FC236}">
                  <a16:creationId xmlns:a16="http://schemas.microsoft.com/office/drawing/2014/main" id="{B72A56BC-C8B9-4526-899A-D7187001E3E9}"/>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PowerApps</a:t>
              </a:r>
            </a:p>
          </p:txBody>
        </p:sp>
      </p:grpSp>
      <p:grpSp>
        <p:nvGrpSpPr>
          <p:cNvPr id="21" name="Group 20">
            <a:extLst>
              <a:ext uri="{FF2B5EF4-FFF2-40B4-BE49-F238E27FC236}">
                <a16:creationId xmlns:a16="http://schemas.microsoft.com/office/drawing/2014/main" id="{5360CCE2-33BF-4577-8F8D-000815C3BB72}"/>
              </a:ext>
            </a:extLst>
          </p:cNvPr>
          <p:cNvGrpSpPr/>
          <p:nvPr/>
        </p:nvGrpSpPr>
        <p:grpSpPr>
          <a:xfrm>
            <a:off x="934119" y="3113013"/>
            <a:ext cx="1181285" cy="919575"/>
            <a:chOff x="9466350" y="3656810"/>
            <a:chExt cx="986082" cy="767618"/>
          </a:xfrm>
        </p:grpSpPr>
        <p:pic>
          <p:nvPicPr>
            <p:cNvPr id="22" name="Picture 21">
              <a:extLst>
                <a:ext uri="{FF2B5EF4-FFF2-40B4-BE49-F238E27FC236}">
                  <a16:creationId xmlns:a16="http://schemas.microsoft.com/office/drawing/2014/main" id="{C0877DAA-9597-464C-A0B4-C0C67DCCA2C8}"/>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3" name="TextBox 22">
              <a:extLst>
                <a:ext uri="{FF2B5EF4-FFF2-40B4-BE49-F238E27FC236}">
                  <a16:creationId xmlns:a16="http://schemas.microsoft.com/office/drawing/2014/main" id="{5F54B34D-41AA-4640-8B5D-C4E58F3B4FD4}"/>
                </a:ext>
              </a:extLst>
            </p:cNvPr>
            <p:cNvSpPr txBox="1"/>
            <p:nvPr/>
          </p:nvSpPr>
          <p:spPr>
            <a:xfrm>
              <a:off x="9466350" y="4193202"/>
              <a:ext cx="986082" cy="231226"/>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Microsoft Flow</a:t>
              </a:r>
            </a:p>
          </p:txBody>
        </p:sp>
      </p:grpSp>
    </p:spTree>
    <p:extLst>
      <p:ext uri="{BB962C8B-B14F-4D97-AF65-F5344CB8AC3E}">
        <p14:creationId xmlns:p14="http://schemas.microsoft.com/office/powerpoint/2010/main" val="109019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down)">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down)">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down)">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down)">
                                      <p:cBhvr>
                                        <p:cTn id="6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0" grpId="0" animBg="1"/>
      <p:bldP spid="31" grpId="0" animBg="1"/>
      <p:bldP spid="32" grpId="0" animBg="1"/>
      <p:bldP spid="33" grpId="0" animBg="1"/>
      <p:bldP spid="34" grpId="0" animBg="1"/>
      <p:bldP spid="38"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Using your own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 Connector</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8F0119FD-C36C-40F5-8880-888735D4C095}"/>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D0A4B982-5424-425D-A0E9-7D86CC525E0B}"/>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EFAAB02D-8EE3-4DB4-AD4B-AA470D79BDBC}"/>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5C83F660-C999-4B09-874F-1E39A2482AC1}"/>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PowerApps</a:t>
              </a:r>
            </a:p>
          </p:txBody>
        </p:sp>
      </p:grpSp>
      <p:grpSp>
        <p:nvGrpSpPr>
          <p:cNvPr id="19" name="Group 18">
            <a:extLst>
              <a:ext uri="{FF2B5EF4-FFF2-40B4-BE49-F238E27FC236}">
                <a16:creationId xmlns:a16="http://schemas.microsoft.com/office/drawing/2014/main" id="{79C3CB33-A4A3-4118-911F-075C73801AD5}"/>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764D0F5A-CD56-4163-9F2E-190F29FB2D57}"/>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0206A796-C765-45E2-9D0E-303CB678DAF7}"/>
                </a:ext>
              </a:extLst>
            </p:cNvPr>
            <p:cNvSpPr txBox="1"/>
            <p:nvPr/>
          </p:nvSpPr>
          <p:spPr>
            <a:xfrm>
              <a:off x="9466350" y="4193202"/>
              <a:ext cx="986082" cy="231226"/>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Microsoft Flow</a:t>
              </a:r>
            </a:p>
          </p:txBody>
        </p:sp>
      </p:grpSp>
    </p:spTree>
    <p:extLst>
      <p:ext uri="{BB962C8B-B14F-4D97-AF65-F5344CB8AC3E}">
        <p14:creationId xmlns:p14="http://schemas.microsoft.com/office/powerpoint/2010/main" val="32814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22" presetClass="entr" presetSubtype="4"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par>
                                <p:cTn id="42" presetID="22" presetClass="entr" presetSubtype="4"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down)">
                                      <p:cBhvr>
                                        <p:cTn id="4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3B8C7-FE20-48EB-AAF4-344A7ABD6074}"/>
              </a:ext>
            </a:extLst>
          </p:cNvPr>
          <p:cNvSpPr>
            <a:spLocks noGrp="1"/>
          </p:cNvSpPr>
          <p:nvPr>
            <p:ph type="title"/>
          </p:nvPr>
        </p:nvSpPr>
        <p:spPr/>
        <p:txBody>
          <a:bodyPr/>
          <a:lstStyle/>
          <a:p>
            <a:r>
              <a:rPr lang="en-US" dirty="0">
                <a:solidFill>
                  <a:srgbClr val="418AB3"/>
                </a:solidFill>
                <a:ea typeface="+mj-ea"/>
                <a:cs typeface="+mj-cs"/>
              </a:rPr>
              <a:t>Securing your Web API</a:t>
            </a:r>
          </a:p>
        </p:txBody>
      </p:sp>
      <p:sp>
        <p:nvSpPr>
          <p:cNvPr id="3" name="Double Brace 2">
            <a:extLst>
              <a:ext uri="{FF2B5EF4-FFF2-40B4-BE49-F238E27FC236}">
                <a16:creationId xmlns:a16="http://schemas.microsoft.com/office/drawing/2014/main" id="{0F356596-F257-42BB-AD82-054AFEFFFC9F}"/>
              </a:ext>
            </a:extLst>
          </p:cNvPr>
          <p:cNvSpPr/>
          <p:nvPr/>
        </p:nvSpPr>
        <p:spPr>
          <a:xfrm>
            <a:off x="9428755" y="3246794"/>
            <a:ext cx="2742810" cy="1331563"/>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 name="Cloud 6">
            <a:extLst>
              <a:ext uri="{FF2B5EF4-FFF2-40B4-BE49-F238E27FC236}">
                <a16:creationId xmlns:a16="http://schemas.microsoft.com/office/drawing/2014/main" id="{ADF16231-EEA6-459C-A989-09C14BF60EAE}"/>
              </a:ext>
            </a:extLst>
          </p:cNvPr>
          <p:cNvSpPr/>
          <p:nvPr/>
        </p:nvSpPr>
        <p:spPr bwMode="auto">
          <a:xfrm>
            <a:off x="9647623" y="3259213"/>
            <a:ext cx="2315032" cy="1331563"/>
          </a:xfrm>
          <a:prstGeom prst="cloud">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API</a:t>
            </a:r>
          </a:p>
        </p:txBody>
      </p:sp>
      <p:sp>
        <p:nvSpPr>
          <p:cNvPr id="15" name="Rectangle: Rounded Corners 14">
            <a:extLst>
              <a:ext uri="{FF2B5EF4-FFF2-40B4-BE49-F238E27FC236}">
                <a16:creationId xmlns:a16="http://schemas.microsoft.com/office/drawing/2014/main" id="{AE580778-8437-4D08-95F9-90BD09FE401A}"/>
              </a:ext>
            </a:extLst>
          </p:cNvPr>
          <p:cNvSpPr/>
          <p:nvPr/>
        </p:nvSpPr>
        <p:spPr bwMode="auto">
          <a:xfrm>
            <a:off x="4440809" y="1589616"/>
            <a:ext cx="2742810" cy="432518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 environment</a:t>
            </a:r>
          </a:p>
        </p:txBody>
      </p:sp>
      <p:cxnSp>
        <p:nvCxnSpPr>
          <p:cNvPr id="29" name="Straight Arrow Connector 28">
            <a:extLst>
              <a:ext uri="{FF2B5EF4-FFF2-40B4-BE49-F238E27FC236}">
                <a16:creationId xmlns:a16="http://schemas.microsoft.com/office/drawing/2014/main" id="{B18C3CDD-4AFE-4D65-BBDD-4A0B3708E060}"/>
              </a:ext>
            </a:extLst>
          </p:cNvPr>
          <p:cNvCxnSpPr>
            <a:cxnSpLocks/>
          </p:cNvCxnSpPr>
          <p:nvPr/>
        </p:nvCxnSpPr>
        <p:spPr>
          <a:xfrm flipV="1">
            <a:off x="2445821" y="3922133"/>
            <a:ext cx="2441637" cy="10151"/>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Rectangle: Rounded Corners 32">
            <a:extLst>
              <a:ext uri="{FF2B5EF4-FFF2-40B4-BE49-F238E27FC236}">
                <a16:creationId xmlns:a16="http://schemas.microsoft.com/office/drawing/2014/main" id="{68E28D93-3722-4373-9111-AD7FF27BC1C3}"/>
              </a:ext>
            </a:extLst>
          </p:cNvPr>
          <p:cNvSpPr/>
          <p:nvPr/>
        </p:nvSpPr>
        <p:spPr bwMode="auto">
          <a:xfrm>
            <a:off x="4909826" y="3684972"/>
            <a:ext cx="1609060" cy="680112"/>
          </a:xfrm>
          <a:prstGeom prst="round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 Connector</a:t>
            </a:r>
          </a:p>
        </p:txBody>
      </p:sp>
      <p:sp>
        <p:nvSpPr>
          <p:cNvPr id="34" name="Rectangle: Single Corner Snipped 33">
            <a:extLst>
              <a:ext uri="{FF2B5EF4-FFF2-40B4-BE49-F238E27FC236}">
                <a16:creationId xmlns:a16="http://schemas.microsoft.com/office/drawing/2014/main" id="{F14093C4-BF3C-4BCB-9A2E-8D1E9DE724E8}"/>
              </a:ext>
            </a:extLst>
          </p:cNvPr>
          <p:cNvSpPr/>
          <p:nvPr/>
        </p:nvSpPr>
        <p:spPr bwMode="auto">
          <a:xfrm>
            <a:off x="5648919" y="3100848"/>
            <a:ext cx="861848" cy="648636"/>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AAD Application #2</a:t>
            </a:r>
          </a:p>
        </p:txBody>
      </p:sp>
      <p:cxnSp>
        <p:nvCxnSpPr>
          <p:cNvPr id="35" name="Straight Arrow Connector 34">
            <a:extLst>
              <a:ext uri="{FF2B5EF4-FFF2-40B4-BE49-F238E27FC236}">
                <a16:creationId xmlns:a16="http://schemas.microsoft.com/office/drawing/2014/main" id="{26E4F0EA-F961-4813-82E4-211D03ABA4B2}"/>
              </a:ext>
            </a:extLst>
          </p:cNvPr>
          <p:cNvCxnSpPr>
            <a:cxnSpLocks/>
            <a:endCxn id="3" idx="1"/>
          </p:cNvCxnSpPr>
          <p:nvPr/>
        </p:nvCxnSpPr>
        <p:spPr>
          <a:xfrm>
            <a:off x="6518885" y="3881098"/>
            <a:ext cx="2909869" cy="31478"/>
          </a:xfrm>
          <a:prstGeom prst="straightConnector1">
            <a:avLst/>
          </a:prstGeom>
          <a:ln w="19050" cap="sq" cmpd="sng" algn="ctr">
            <a:solidFill>
              <a:schemeClr val="accent3"/>
            </a:solidFill>
            <a:prstDash val="solid"/>
            <a:bevel/>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Rectangle: Single Corner Snipped 37">
            <a:extLst>
              <a:ext uri="{FF2B5EF4-FFF2-40B4-BE49-F238E27FC236}">
                <a16:creationId xmlns:a16="http://schemas.microsoft.com/office/drawing/2014/main" id="{3378D3CA-9C02-4324-8072-D3B6BEBE7EEF}"/>
              </a:ext>
            </a:extLst>
          </p:cNvPr>
          <p:cNvSpPr/>
          <p:nvPr/>
        </p:nvSpPr>
        <p:spPr bwMode="auto">
          <a:xfrm>
            <a:off x="11075117" y="2609094"/>
            <a:ext cx="953593" cy="734463"/>
          </a:xfrm>
          <a:prstGeom prst="snip1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AAD Application #1</a:t>
            </a:r>
          </a:p>
        </p:txBody>
      </p:sp>
      <p:cxnSp>
        <p:nvCxnSpPr>
          <p:cNvPr id="39" name="Straight Arrow Connector 38">
            <a:extLst>
              <a:ext uri="{FF2B5EF4-FFF2-40B4-BE49-F238E27FC236}">
                <a16:creationId xmlns:a16="http://schemas.microsoft.com/office/drawing/2014/main" id="{4709BE74-D73E-4E82-9F48-A5213F6059BB}"/>
              </a:ext>
            </a:extLst>
          </p:cNvPr>
          <p:cNvCxnSpPr>
            <a:cxnSpLocks/>
          </p:cNvCxnSpPr>
          <p:nvPr/>
        </p:nvCxnSpPr>
        <p:spPr>
          <a:xfrm flipH="1">
            <a:off x="6505526" y="4087794"/>
            <a:ext cx="2923228" cy="0"/>
          </a:xfrm>
          <a:prstGeom prst="straightConnector1">
            <a:avLst/>
          </a:prstGeom>
          <a:ln w="19050"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871EEDB-1BB6-4B30-B2A5-6028CF8DBB14}"/>
              </a:ext>
            </a:extLst>
          </p:cNvPr>
          <p:cNvCxnSpPr>
            <a:cxnSpLocks/>
          </p:cNvCxnSpPr>
          <p:nvPr/>
        </p:nvCxnSpPr>
        <p:spPr>
          <a:xfrm flipH="1">
            <a:off x="2445821" y="4101391"/>
            <a:ext cx="2405020" cy="0"/>
          </a:xfrm>
          <a:prstGeom prst="straightConnector1">
            <a:avLst/>
          </a:prstGeom>
          <a:ln w="19050">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4" name="Rectangle: Rounded Corners 13">
            <a:extLst>
              <a:ext uri="{FF2B5EF4-FFF2-40B4-BE49-F238E27FC236}">
                <a16:creationId xmlns:a16="http://schemas.microsoft.com/office/drawing/2014/main" id="{F29E9C3C-A030-4027-B636-1F29DD0D0B53}"/>
              </a:ext>
            </a:extLst>
          </p:cNvPr>
          <p:cNvSpPr/>
          <p:nvPr/>
        </p:nvSpPr>
        <p:spPr bwMode="auto">
          <a:xfrm>
            <a:off x="822580" y="2462988"/>
            <a:ext cx="1404373" cy="3276808"/>
          </a:xfrm>
          <a:prstGeom prst="round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934EBEB5-119E-4301-89D6-18918C8DB3F1}"/>
              </a:ext>
            </a:extLst>
          </p:cNvPr>
          <p:cNvGrpSpPr/>
          <p:nvPr/>
        </p:nvGrpSpPr>
        <p:grpSpPr>
          <a:xfrm>
            <a:off x="1022824" y="4283334"/>
            <a:ext cx="942822" cy="898488"/>
            <a:chOff x="8245764" y="3674412"/>
            <a:chExt cx="787023" cy="750016"/>
          </a:xfrm>
        </p:grpSpPr>
        <p:pic>
          <p:nvPicPr>
            <p:cNvPr id="17" name="Picture 16">
              <a:extLst>
                <a:ext uri="{FF2B5EF4-FFF2-40B4-BE49-F238E27FC236}">
                  <a16:creationId xmlns:a16="http://schemas.microsoft.com/office/drawing/2014/main" id="{C2F732F7-E1E8-4FE9-97F8-1B620C1FA99E}"/>
                </a:ext>
              </a:extLst>
            </p:cNvPr>
            <p:cNvPicPr>
              <a:picLocks noChangeAspect="1"/>
            </p:cNvPicPr>
            <p:nvPr/>
          </p:nvPicPr>
          <p:blipFill>
            <a:blip r:embed="rId3">
              <a:lum bright="-100000"/>
            </a:blip>
            <a:stretch>
              <a:fillRect/>
            </a:stretch>
          </p:blipFill>
          <p:spPr>
            <a:xfrm>
              <a:off x="8352468" y="3674412"/>
              <a:ext cx="573612" cy="483176"/>
            </a:xfrm>
            <a:prstGeom prst="rect">
              <a:avLst/>
            </a:prstGeom>
          </p:spPr>
        </p:pic>
        <p:sp>
          <p:nvSpPr>
            <p:cNvPr id="18" name="TextBox 17">
              <a:extLst>
                <a:ext uri="{FF2B5EF4-FFF2-40B4-BE49-F238E27FC236}">
                  <a16:creationId xmlns:a16="http://schemas.microsoft.com/office/drawing/2014/main" id="{D453ECC6-C7AC-45B5-AD2E-060C6929436A}"/>
                </a:ext>
              </a:extLst>
            </p:cNvPr>
            <p:cNvSpPr txBox="1"/>
            <p:nvPr/>
          </p:nvSpPr>
          <p:spPr>
            <a:xfrm>
              <a:off x="8245764" y="4193202"/>
              <a:ext cx="787023" cy="231226"/>
            </a:xfrm>
            <a:prstGeom prst="rect">
              <a:avLst/>
            </a:prstGeom>
            <a:noFill/>
          </p:spPr>
          <p:txBody>
            <a:bodyPr wrap="none" rtlCol="0">
              <a:spAutoFit/>
            </a:bodyPr>
            <a:lstStyle>
              <a:defPPr>
                <a:defRPr lang="en-US"/>
              </a:defPPr>
              <a:lvl1pPr algn="ctr" defTabSz="932597">
                <a:defRPr sz="1224">
                  <a:latin typeface="Segoe UI" panose="020B0502040204020203" pitchFamily="34" charset="0"/>
                  <a:cs typeface="Segoe UI" panose="020B0502040204020203" pitchFamily="34" charset="0"/>
                </a:defRPr>
              </a:lvl1p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PowerApps</a:t>
              </a:r>
            </a:p>
          </p:txBody>
        </p:sp>
      </p:grpSp>
      <p:grpSp>
        <p:nvGrpSpPr>
          <p:cNvPr id="19" name="Group 18">
            <a:extLst>
              <a:ext uri="{FF2B5EF4-FFF2-40B4-BE49-F238E27FC236}">
                <a16:creationId xmlns:a16="http://schemas.microsoft.com/office/drawing/2014/main" id="{6020515C-0E65-46D9-AB80-0F3AF3A2EEED}"/>
              </a:ext>
            </a:extLst>
          </p:cNvPr>
          <p:cNvGrpSpPr/>
          <p:nvPr/>
        </p:nvGrpSpPr>
        <p:grpSpPr>
          <a:xfrm>
            <a:off x="934119" y="3113013"/>
            <a:ext cx="1181285" cy="919575"/>
            <a:chOff x="9466350" y="3656810"/>
            <a:chExt cx="986082" cy="767618"/>
          </a:xfrm>
        </p:grpSpPr>
        <p:pic>
          <p:nvPicPr>
            <p:cNvPr id="20" name="Picture 19">
              <a:extLst>
                <a:ext uri="{FF2B5EF4-FFF2-40B4-BE49-F238E27FC236}">
                  <a16:creationId xmlns:a16="http://schemas.microsoft.com/office/drawing/2014/main" id="{AA2D91F8-1A97-4161-B0D8-564033485C8B}"/>
                </a:ext>
              </a:extLst>
            </p:cNvPr>
            <p:cNvPicPr>
              <a:picLocks noChangeAspect="1"/>
            </p:cNvPicPr>
            <p:nvPr/>
          </p:nvPicPr>
          <p:blipFill>
            <a:blip r:embed="rId4">
              <a:lum bright="-100000"/>
            </a:blip>
            <a:stretch>
              <a:fillRect/>
            </a:stretch>
          </p:blipFill>
          <p:spPr>
            <a:xfrm>
              <a:off x="9662934" y="3656810"/>
              <a:ext cx="580120" cy="443552"/>
            </a:xfrm>
            <a:prstGeom prst="rect">
              <a:avLst/>
            </a:prstGeom>
          </p:spPr>
        </p:pic>
        <p:sp>
          <p:nvSpPr>
            <p:cNvPr id="21" name="TextBox 20">
              <a:extLst>
                <a:ext uri="{FF2B5EF4-FFF2-40B4-BE49-F238E27FC236}">
                  <a16:creationId xmlns:a16="http://schemas.microsoft.com/office/drawing/2014/main" id="{33DE16CC-866E-466C-B8D3-40CA240C5634}"/>
                </a:ext>
              </a:extLst>
            </p:cNvPr>
            <p:cNvSpPr txBox="1"/>
            <p:nvPr/>
          </p:nvSpPr>
          <p:spPr>
            <a:xfrm>
              <a:off x="9466350" y="4193202"/>
              <a:ext cx="986082" cy="231226"/>
            </a:xfrm>
            <a:prstGeom prst="rect">
              <a:avLst/>
            </a:prstGeom>
            <a:noFill/>
          </p:spPr>
          <p:txBody>
            <a:bodyPr wrap="non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Microsoft Flow</a:t>
              </a:r>
            </a:p>
          </p:txBody>
        </p:sp>
      </p:grpSp>
    </p:spTree>
    <p:extLst>
      <p:ext uri="{BB962C8B-B14F-4D97-AF65-F5344CB8AC3E}">
        <p14:creationId xmlns:p14="http://schemas.microsoft.com/office/powerpoint/2010/main" val="308525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22" presetClass="entr" presetSubtype="4"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par>
                                <p:cTn id="26" presetID="22" presetClass="entr" presetSubtype="4"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down)">
                                      <p:cBhvr>
                                        <p:cTn id="34" dur="500"/>
                                        <p:tgtEl>
                                          <p:spTgt spid="4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5" grpId="0" animBg="1"/>
      <p:bldP spid="33" grpId="0" animBg="1"/>
      <p:bldP spid="34" grpId="0" animBg="1"/>
      <p:bldP spid="38"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4A2A1B4-D152-4E68-ACCF-40D5DAE84499}"/>
              </a:ext>
            </a:extLst>
          </p:cNvPr>
          <p:cNvSpPr>
            <a:spLocks noGrp="1"/>
          </p:cNvSpPr>
          <p:nvPr>
            <p:ph type="title"/>
          </p:nvPr>
        </p:nvSpPr>
        <p:spPr>
          <a:xfrm>
            <a:off x="603505" y="767419"/>
            <a:ext cx="10780776" cy="3355848"/>
          </a:xfrm>
        </p:spPr>
        <p:txBody>
          <a:bodyPr/>
          <a:lstStyle/>
          <a:p>
            <a:r>
              <a:rPr lang="en-US" dirty="0"/>
              <a:t>Connectors Demo</a:t>
            </a:r>
          </a:p>
        </p:txBody>
      </p:sp>
    </p:spTree>
    <p:extLst>
      <p:ext uri="{BB962C8B-B14F-4D97-AF65-F5344CB8AC3E}">
        <p14:creationId xmlns:p14="http://schemas.microsoft.com/office/powerpoint/2010/main" val="192579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par>
                                <p:cTn id="8" presetID="35" presetClass="path" presetSubtype="0" decel="100000" fill="hold" grpId="1" nodeType="withEffect">
                                  <p:stCondLst>
                                    <p:cond delay="100"/>
                                  </p:stCondLst>
                                  <p:childTnLst>
                                    <p:animMotion origin="layout" path="M 2.97776E-6 -2.9206E-6 L 2.97776E-6 0.06651 " pathEditMode="relative" rAng="0" ptsTypes="AA">
                                      <p:cBhvr>
                                        <p:cTn id="9" dur="1000" spd="-100000" fill="hold"/>
                                        <p:tgtEl>
                                          <p:spTgt spid="6"/>
                                        </p:tgtEl>
                                        <p:attrNameLst>
                                          <p:attrName>ppt_x</p:attrName>
                                          <p:attrName>ppt_y</p:attrName>
                                        </p:attrNameLst>
                                      </p:cBhvr>
                                      <p:rCtr x="0" y="3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18AB3"/>
                </a:solidFill>
                <a:ea typeface="+mj-ea"/>
                <a:cs typeface="+mj-cs"/>
              </a:rPr>
              <a:t>Custom Connector Resources</a:t>
            </a:r>
            <a:endParaRPr lang="en-CA" dirty="0">
              <a:solidFill>
                <a:srgbClr val="418AB3"/>
              </a:solidFill>
              <a:ea typeface="+mj-ea"/>
              <a:cs typeface="+mj-cs"/>
            </a:endParaRPr>
          </a:p>
        </p:txBody>
      </p:sp>
      <p:sp>
        <p:nvSpPr>
          <p:cNvPr id="7" name="Text Placeholder 2"/>
          <p:cNvSpPr>
            <a:spLocks noGrp="1"/>
          </p:cNvSpPr>
          <p:nvPr>
            <p:ph type="body" sz="quarter" idx="10"/>
          </p:nvPr>
        </p:nvSpPr>
        <p:spPr>
          <a:xfrm>
            <a:off x="589043" y="1412331"/>
            <a:ext cx="8038636" cy="4537055"/>
          </a:xfrm>
        </p:spPr>
        <p:txBody>
          <a:bodyPr/>
          <a:lstStyle/>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3">
                  <a:extLst>
                    <a:ext uri="{A12FA001-AC4F-418D-AE19-62706E023703}">
                      <ahyp:hlinkClr xmlns:ahyp="http://schemas.microsoft.com/office/drawing/2018/hyperlinkcolor" val="tx"/>
                    </a:ext>
                  </a:extLst>
                </a:hlinkClick>
              </a:rPr>
              <a:t>https://docs.microsoft.com/connectors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4">
                  <a:extLst>
                    <a:ext uri="{A12FA001-AC4F-418D-AE19-62706E023703}">
                      <ahyp:hlinkClr xmlns:ahyp="http://schemas.microsoft.com/office/drawing/2018/hyperlinkcolor" val="tx"/>
                    </a:ext>
                  </a:extLst>
                </a:hlinkClick>
              </a:rPr>
              <a:t>Custom connectors </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5">
                  <a:extLst>
                    <a:ext uri="{A12FA001-AC4F-418D-AE19-62706E023703}">
                      <ahyp:hlinkClr xmlns:ahyp="http://schemas.microsoft.com/office/drawing/2018/hyperlinkcolor" val="tx"/>
                    </a:ext>
                  </a:extLst>
                </a:hlinkClick>
              </a:rPr>
              <a:t>From Postman Collection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6">
                  <a:extLst>
                    <a:ext uri="{A12FA001-AC4F-418D-AE19-62706E023703}">
                      <ahyp:hlinkClr xmlns:ahyp="http://schemas.microsoft.com/office/drawing/2018/hyperlinkcolor" val="tx"/>
                    </a:ext>
                  </a:extLst>
                </a:hlinkClick>
              </a:rPr>
              <a:t>Webhooks</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7">
                  <a:extLst>
                    <a:ext uri="{A12FA001-AC4F-418D-AE19-62706E023703}">
                      <ahyp:hlinkClr xmlns:ahyp="http://schemas.microsoft.com/office/drawing/2018/hyperlinkcolor" val="tx"/>
                    </a:ext>
                  </a:extLst>
                </a:hlinkClick>
              </a:rPr>
              <a:t>Dynamic values/schema</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endPar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8">
                  <a:extLst>
                    <a:ext uri="{A12FA001-AC4F-418D-AE19-62706E023703}">
                      <ahyp:hlinkClr xmlns:ahyp="http://schemas.microsoft.com/office/drawing/2018/hyperlinkcolor" val="tx"/>
                    </a:ext>
                  </a:extLst>
                </a:hlinkClick>
              </a:rPr>
              <a:t>https://aka.ms/apiconnectors</a:t>
            </a: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9">
                  <a:extLst>
                    <a:ext uri="{A12FA001-AC4F-418D-AE19-62706E023703}">
                      <ahyp:hlinkClr xmlns:ahyp="http://schemas.microsoft.com/office/drawing/2018/hyperlinkcolor" val="tx"/>
                    </a:ext>
                  </a:extLst>
                </a:hlinkClick>
              </a:rPr>
              <a:t>Submit for certification</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lvl="2"/>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Example Video : </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hlinkClick r:id="rId10"/>
              </a:rPr>
              <a:t>https://youtu.be/dBCS1nPsDiE</a:t>
            </a:r>
            <a:endPar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pPr marL="228556" lvl="1" indent="0">
              <a:buNone/>
            </a:pPr>
            <a:r>
              <a:rPr lang="en-US" sz="16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p:txBody>
      </p:sp>
      <p:pic>
        <p:nvPicPr>
          <p:cNvPr id="5" name="Picture 4">
            <a:extLst>
              <a:ext uri="{FF2B5EF4-FFF2-40B4-BE49-F238E27FC236}">
                <a16:creationId xmlns:a16="http://schemas.microsoft.com/office/drawing/2014/main" id="{D9AE3A2C-C6A5-4DCF-98DD-66870286FDED}"/>
              </a:ext>
            </a:extLst>
          </p:cNvPr>
          <p:cNvPicPr>
            <a:picLocks noChangeAspect="1"/>
          </p:cNvPicPr>
          <p:nvPr/>
        </p:nvPicPr>
        <p:blipFill>
          <a:blip r:embed="rId11"/>
          <a:stretch>
            <a:fillRect/>
          </a:stretch>
        </p:blipFill>
        <p:spPr>
          <a:xfrm>
            <a:off x="8627679" y="1495963"/>
            <a:ext cx="952323" cy="961660"/>
          </a:xfrm>
          <a:prstGeom prst="rect">
            <a:avLst/>
          </a:prstGeom>
        </p:spPr>
      </p:pic>
      <p:pic>
        <p:nvPicPr>
          <p:cNvPr id="6" name="Picture 5">
            <a:extLst>
              <a:ext uri="{FF2B5EF4-FFF2-40B4-BE49-F238E27FC236}">
                <a16:creationId xmlns:a16="http://schemas.microsoft.com/office/drawing/2014/main" id="{91FE4639-CEF1-47F9-A4FE-2FF90F767052}"/>
              </a:ext>
            </a:extLst>
          </p:cNvPr>
          <p:cNvPicPr>
            <a:picLocks noChangeAspect="1"/>
          </p:cNvPicPr>
          <p:nvPr/>
        </p:nvPicPr>
        <p:blipFill>
          <a:blip r:embed="rId12"/>
          <a:stretch>
            <a:fillRect/>
          </a:stretch>
        </p:blipFill>
        <p:spPr>
          <a:xfrm>
            <a:off x="9665455" y="1507635"/>
            <a:ext cx="947656" cy="938318"/>
          </a:xfrm>
          <a:prstGeom prst="rect">
            <a:avLst/>
          </a:prstGeom>
        </p:spPr>
      </p:pic>
      <p:pic>
        <p:nvPicPr>
          <p:cNvPr id="8" name="Picture 7">
            <a:extLst>
              <a:ext uri="{FF2B5EF4-FFF2-40B4-BE49-F238E27FC236}">
                <a16:creationId xmlns:a16="http://schemas.microsoft.com/office/drawing/2014/main" id="{46D55B3C-1E82-4ADC-A4DA-3462B811D8F8}"/>
              </a:ext>
            </a:extLst>
          </p:cNvPr>
          <p:cNvPicPr>
            <a:picLocks noChangeAspect="1"/>
          </p:cNvPicPr>
          <p:nvPr/>
        </p:nvPicPr>
        <p:blipFill>
          <a:blip r:embed="rId13"/>
          <a:stretch>
            <a:fillRect/>
          </a:stretch>
        </p:blipFill>
        <p:spPr>
          <a:xfrm>
            <a:off x="10235705" y="2513718"/>
            <a:ext cx="933650" cy="928981"/>
          </a:xfrm>
          <a:prstGeom prst="rect">
            <a:avLst/>
          </a:prstGeom>
        </p:spPr>
      </p:pic>
      <p:pic>
        <p:nvPicPr>
          <p:cNvPr id="9" name="Picture 8">
            <a:extLst>
              <a:ext uri="{FF2B5EF4-FFF2-40B4-BE49-F238E27FC236}">
                <a16:creationId xmlns:a16="http://schemas.microsoft.com/office/drawing/2014/main" id="{BDE1D8B8-7753-451E-B502-A24C197AF783}"/>
              </a:ext>
            </a:extLst>
          </p:cNvPr>
          <p:cNvPicPr>
            <a:picLocks noChangeAspect="1"/>
          </p:cNvPicPr>
          <p:nvPr/>
        </p:nvPicPr>
        <p:blipFill>
          <a:blip r:embed="rId14"/>
          <a:stretch>
            <a:fillRect/>
          </a:stretch>
        </p:blipFill>
        <p:spPr>
          <a:xfrm>
            <a:off x="9764212" y="3510465"/>
            <a:ext cx="942986" cy="938318"/>
          </a:xfrm>
          <a:prstGeom prst="rect">
            <a:avLst/>
          </a:prstGeom>
        </p:spPr>
      </p:pic>
      <p:pic>
        <p:nvPicPr>
          <p:cNvPr id="10" name="Picture 9">
            <a:extLst>
              <a:ext uri="{FF2B5EF4-FFF2-40B4-BE49-F238E27FC236}">
                <a16:creationId xmlns:a16="http://schemas.microsoft.com/office/drawing/2014/main" id="{648A3A96-0B30-44CA-997C-1D4F5A71FBA6}"/>
              </a:ext>
            </a:extLst>
          </p:cNvPr>
          <p:cNvPicPr>
            <a:picLocks noChangeAspect="1"/>
          </p:cNvPicPr>
          <p:nvPr/>
        </p:nvPicPr>
        <p:blipFill>
          <a:blip r:embed="rId15"/>
          <a:stretch>
            <a:fillRect/>
          </a:stretch>
        </p:blipFill>
        <p:spPr>
          <a:xfrm>
            <a:off x="8735430" y="3510465"/>
            <a:ext cx="938318" cy="938318"/>
          </a:xfrm>
          <a:prstGeom prst="rect">
            <a:avLst/>
          </a:prstGeom>
        </p:spPr>
      </p:pic>
      <p:pic>
        <p:nvPicPr>
          <p:cNvPr id="11" name="Picture 10">
            <a:extLst>
              <a:ext uri="{FF2B5EF4-FFF2-40B4-BE49-F238E27FC236}">
                <a16:creationId xmlns:a16="http://schemas.microsoft.com/office/drawing/2014/main" id="{214EC78E-FF3B-4D9D-83F0-3A5250482590}"/>
              </a:ext>
            </a:extLst>
          </p:cNvPr>
          <p:cNvPicPr>
            <a:picLocks noChangeAspect="1"/>
          </p:cNvPicPr>
          <p:nvPr/>
        </p:nvPicPr>
        <p:blipFill>
          <a:blip r:embed="rId16"/>
          <a:stretch>
            <a:fillRect/>
          </a:stretch>
        </p:blipFill>
        <p:spPr>
          <a:xfrm>
            <a:off x="10374376" y="4505840"/>
            <a:ext cx="947656" cy="938318"/>
          </a:xfrm>
          <a:prstGeom prst="rect">
            <a:avLst/>
          </a:prstGeom>
        </p:spPr>
      </p:pic>
      <p:pic>
        <p:nvPicPr>
          <p:cNvPr id="12" name="Picture 11">
            <a:extLst>
              <a:ext uri="{FF2B5EF4-FFF2-40B4-BE49-F238E27FC236}">
                <a16:creationId xmlns:a16="http://schemas.microsoft.com/office/drawing/2014/main" id="{8529DFB7-8359-4C49-AFC0-DFBD2E9E5AD2}"/>
              </a:ext>
            </a:extLst>
          </p:cNvPr>
          <p:cNvPicPr>
            <a:picLocks noChangeAspect="1"/>
          </p:cNvPicPr>
          <p:nvPr/>
        </p:nvPicPr>
        <p:blipFill>
          <a:blip r:embed="rId17"/>
          <a:stretch>
            <a:fillRect/>
          </a:stretch>
        </p:blipFill>
        <p:spPr>
          <a:xfrm>
            <a:off x="10702532" y="1489232"/>
            <a:ext cx="938318" cy="924314"/>
          </a:xfrm>
          <a:prstGeom prst="rect">
            <a:avLst/>
          </a:prstGeom>
        </p:spPr>
      </p:pic>
      <p:pic>
        <p:nvPicPr>
          <p:cNvPr id="13" name="Picture 12">
            <a:extLst>
              <a:ext uri="{FF2B5EF4-FFF2-40B4-BE49-F238E27FC236}">
                <a16:creationId xmlns:a16="http://schemas.microsoft.com/office/drawing/2014/main" id="{0CEC5C7D-535C-432F-829D-45483357A48E}"/>
              </a:ext>
            </a:extLst>
          </p:cNvPr>
          <p:cNvPicPr>
            <a:picLocks noChangeAspect="1"/>
          </p:cNvPicPr>
          <p:nvPr/>
        </p:nvPicPr>
        <p:blipFill>
          <a:blip r:embed="rId18"/>
          <a:stretch>
            <a:fillRect/>
          </a:stretch>
        </p:blipFill>
        <p:spPr>
          <a:xfrm>
            <a:off x="9176579" y="2509049"/>
            <a:ext cx="966328" cy="938318"/>
          </a:xfrm>
          <a:prstGeom prst="rect">
            <a:avLst/>
          </a:prstGeom>
        </p:spPr>
      </p:pic>
      <p:pic>
        <p:nvPicPr>
          <p:cNvPr id="14" name="Picture 13">
            <a:extLst>
              <a:ext uri="{FF2B5EF4-FFF2-40B4-BE49-F238E27FC236}">
                <a16:creationId xmlns:a16="http://schemas.microsoft.com/office/drawing/2014/main" id="{4489D932-046D-47A9-A056-127CCF5D5FAC}"/>
              </a:ext>
            </a:extLst>
          </p:cNvPr>
          <p:cNvPicPr>
            <a:picLocks noChangeAspect="1"/>
          </p:cNvPicPr>
          <p:nvPr/>
        </p:nvPicPr>
        <p:blipFill>
          <a:blip r:embed="rId19"/>
          <a:stretch>
            <a:fillRect/>
          </a:stretch>
        </p:blipFill>
        <p:spPr>
          <a:xfrm>
            <a:off x="10797664" y="3512797"/>
            <a:ext cx="928981" cy="933650"/>
          </a:xfrm>
          <a:prstGeom prst="rect">
            <a:avLst/>
          </a:prstGeom>
        </p:spPr>
      </p:pic>
      <p:pic>
        <p:nvPicPr>
          <p:cNvPr id="15" name="Picture 14">
            <a:extLst>
              <a:ext uri="{FF2B5EF4-FFF2-40B4-BE49-F238E27FC236}">
                <a16:creationId xmlns:a16="http://schemas.microsoft.com/office/drawing/2014/main" id="{B02F9C95-DB6E-4660-9927-DF4EAC7480D9}"/>
              </a:ext>
            </a:extLst>
          </p:cNvPr>
          <p:cNvPicPr>
            <a:picLocks noChangeAspect="1"/>
          </p:cNvPicPr>
          <p:nvPr/>
        </p:nvPicPr>
        <p:blipFill>
          <a:blip r:embed="rId20"/>
          <a:stretch>
            <a:fillRect/>
          </a:stretch>
        </p:blipFill>
        <p:spPr>
          <a:xfrm>
            <a:off x="11262155" y="2474884"/>
            <a:ext cx="928981" cy="942986"/>
          </a:xfrm>
          <a:prstGeom prst="rect">
            <a:avLst/>
          </a:prstGeom>
        </p:spPr>
      </p:pic>
      <p:pic>
        <p:nvPicPr>
          <p:cNvPr id="16" name="Picture 15">
            <a:extLst>
              <a:ext uri="{FF2B5EF4-FFF2-40B4-BE49-F238E27FC236}">
                <a16:creationId xmlns:a16="http://schemas.microsoft.com/office/drawing/2014/main" id="{1C0BCF2D-3ABB-405A-8448-05C5CFC9EC6F}"/>
              </a:ext>
            </a:extLst>
          </p:cNvPr>
          <p:cNvPicPr>
            <a:picLocks noChangeAspect="1"/>
          </p:cNvPicPr>
          <p:nvPr/>
        </p:nvPicPr>
        <p:blipFill>
          <a:blip r:embed="rId21"/>
          <a:stretch>
            <a:fillRect/>
          </a:stretch>
        </p:blipFill>
        <p:spPr>
          <a:xfrm>
            <a:off x="8151517" y="2504854"/>
            <a:ext cx="952323" cy="956992"/>
          </a:xfrm>
          <a:prstGeom prst="rect">
            <a:avLst/>
          </a:prstGeom>
        </p:spPr>
      </p:pic>
      <p:pic>
        <p:nvPicPr>
          <p:cNvPr id="17" name="Picture 16">
            <a:extLst>
              <a:ext uri="{FF2B5EF4-FFF2-40B4-BE49-F238E27FC236}">
                <a16:creationId xmlns:a16="http://schemas.microsoft.com/office/drawing/2014/main" id="{6E170BFB-8B28-4BBD-A5B2-E04CE3C3BA93}"/>
              </a:ext>
            </a:extLst>
          </p:cNvPr>
          <p:cNvPicPr>
            <a:picLocks noChangeAspect="1"/>
          </p:cNvPicPr>
          <p:nvPr/>
        </p:nvPicPr>
        <p:blipFill>
          <a:blip r:embed="rId22"/>
          <a:stretch>
            <a:fillRect/>
          </a:stretch>
        </p:blipFill>
        <p:spPr>
          <a:xfrm>
            <a:off x="9358891" y="4516545"/>
            <a:ext cx="942986" cy="942986"/>
          </a:xfrm>
          <a:prstGeom prst="rect">
            <a:avLst/>
          </a:prstGeom>
        </p:spPr>
      </p:pic>
    </p:spTree>
    <p:extLst>
      <p:ext uri="{BB962C8B-B14F-4D97-AF65-F5344CB8AC3E}">
        <p14:creationId xmlns:p14="http://schemas.microsoft.com/office/powerpoint/2010/main" val="267193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 calcmode="lin" valueType="num">
                                      <p:cBhvr additive="base">
                                        <p:cTn id="1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 calcmode="lin" valueType="num">
                                      <p:cBhvr additive="base">
                                        <p:cTn id="23"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 calcmode="lin" valueType="num">
                                      <p:cBhvr additive="base">
                                        <p:cTn id="31"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 calcmode="lin" valueType="num">
                                      <p:cBhvr additive="base">
                                        <p:cTn id="35"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 calcmode="lin" valueType="num">
                                      <p:cBhvr additive="base">
                                        <p:cTn id="39"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 calcmode="lin" valueType="num">
                                      <p:cBhvr additive="base">
                                        <p:cTn id="43"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45" presetID="1" presetClass="entr" presetSubtype="0" fill="hold"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801650"/>
            <a:ext cx="6761515" cy="498598"/>
          </a:xfrm>
        </p:spPr>
        <p:txBody>
          <a:bodyPr/>
          <a:lstStyle/>
          <a:p>
            <a:r>
              <a:rPr lang="en-GB" dirty="0"/>
              <a:t>Power Apps Integration flow</a:t>
            </a:r>
          </a:p>
        </p:txBody>
      </p:sp>
    </p:spTree>
    <p:extLst>
      <p:ext uri="{BB962C8B-B14F-4D97-AF65-F5344CB8AC3E}">
        <p14:creationId xmlns:p14="http://schemas.microsoft.com/office/powerpoint/2010/main" val="367044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Power Apps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3041602"/>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ea typeface="Calibri" panose="020F0502020204030204" pitchFamily="34" charset="0"/>
                <a:cs typeface="Latha" panose="020B0604020202020204" pitchFamily="34" charset="0"/>
              </a:rPr>
              <a:t>You can use Power Automate to create logic that performs one or more tasks when an event occurs in a canvas app. For example, configure a button so that, when a user selects it, an item is created in a SharePoint list, an email or meeting request is sent, a file is added to the cloud, or all of these. You can configure any control in the app to start the flow, which continues to run even if you close Power Apps.</a:t>
            </a: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5" name="Picture 4">
            <a:extLst>
              <a:ext uri="{FF2B5EF4-FFF2-40B4-BE49-F238E27FC236}">
                <a16:creationId xmlns:a16="http://schemas.microsoft.com/office/drawing/2014/main" id="{34F45025-6212-433F-864B-0A237B5F2896}"/>
              </a:ext>
            </a:extLst>
          </p:cNvPr>
          <p:cNvPicPr/>
          <p:nvPr/>
        </p:nvPicPr>
        <p:blipFill>
          <a:blip r:embed="rId2"/>
          <a:stretch>
            <a:fillRect/>
          </a:stretch>
        </p:blipFill>
        <p:spPr>
          <a:xfrm>
            <a:off x="7052113" y="1268887"/>
            <a:ext cx="4667250" cy="1038225"/>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233613AA-B79F-4693-84EA-8C3BD95E3DFF}"/>
              </a:ext>
            </a:extLst>
          </p:cNvPr>
          <p:cNvPicPr/>
          <p:nvPr/>
        </p:nvPicPr>
        <p:blipFill>
          <a:blip r:embed="rId3"/>
          <a:stretch>
            <a:fillRect/>
          </a:stretch>
        </p:blipFill>
        <p:spPr>
          <a:xfrm>
            <a:off x="7052112" y="2578658"/>
            <a:ext cx="4667249" cy="24242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933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2801650"/>
            <a:ext cx="6761515" cy="498598"/>
          </a:xfrm>
        </p:spPr>
        <p:txBody>
          <a:bodyPr/>
          <a:lstStyle/>
          <a:p>
            <a:r>
              <a:rPr lang="en-GB" dirty="0"/>
              <a:t>SQL Server Integration flow</a:t>
            </a:r>
          </a:p>
        </p:txBody>
      </p:sp>
    </p:spTree>
    <p:extLst>
      <p:ext uri="{BB962C8B-B14F-4D97-AF65-F5344CB8AC3E}">
        <p14:creationId xmlns:p14="http://schemas.microsoft.com/office/powerpoint/2010/main" val="23106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GB" dirty="0"/>
              <a:t>SQL Server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51242" cy="1991443"/>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dirty="0"/>
              <a:t>Microsoft SQL Server is a relational database management system developed by Microsoft. Connect to SQL Server to manage data. You can perform various actions such as create, update, get, and delete on rows in a table.</a:t>
            </a:r>
          </a:p>
          <a:p>
            <a:pPr marL="342900" lvl="0" indent="-342900" algn="just">
              <a:lnSpc>
                <a:spcPct val="107000"/>
              </a:lnSpc>
              <a:spcAft>
                <a:spcPts val="800"/>
              </a:spcAft>
              <a:buFont typeface="Wingdings" panose="05000000000000000000" pitchFamily="2" charset="2"/>
              <a:buChar char="ü"/>
            </a:pP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4" name="Picture 3">
            <a:extLst>
              <a:ext uri="{FF2B5EF4-FFF2-40B4-BE49-F238E27FC236}">
                <a16:creationId xmlns:a16="http://schemas.microsoft.com/office/drawing/2014/main" id="{CD568B97-0F92-4C34-BFDC-CAE628A9CCE6}"/>
              </a:ext>
            </a:extLst>
          </p:cNvPr>
          <p:cNvPicPr/>
          <p:nvPr/>
        </p:nvPicPr>
        <p:blipFill>
          <a:blip r:embed="rId2"/>
          <a:stretch>
            <a:fillRect/>
          </a:stretch>
        </p:blipFill>
        <p:spPr>
          <a:xfrm>
            <a:off x="6192744" y="930144"/>
            <a:ext cx="5731510" cy="5523230"/>
          </a:xfrm>
          <a:prstGeom prst="rect">
            <a:avLst/>
          </a:prstGeom>
        </p:spPr>
      </p:pic>
    </p:spTree>
    <p:extLst>
      <p:ext uri="{BB962C8B-B14F-4D97-AF65-F5344CB8AC3E}">
        <p14:creationId xmlns:p14="http://schemas.microsoft.com/office/powerpoint/2010/main" val="197067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07" y="2324073"/>
            <a:ext cx="9326041" cy="765968"/>
          </a:xfrm>
        </p:spPr>
        <p:txBody>
          <a:bodyPr/>
          <a:lstStyle/>
          <a:p>
            <a:r>
              <a:rPr lang="en-US" dirty="0"/>
              <a:t>Calling Microsoft Flow from your application</a:t>
            </a:r>
            <a:endParaRPr lang="en-GB" dirty="0"/>
          </a:p>
        </p:txBody>
      </p:sp>
    </p:spTree>
    <p:extLst>
      <p:ext uri="{BB962C8B-B14F-4D97-AF65-F5344CB8AC3E}">
        <p14:creationId xmlns:p14="http://schemas.microsoft.com/office/powerpoint/2010/main" val="82071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Day3: Power Automate Project Scenarios</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t>Calling Microsoft Flow from your application</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677670" cy="3678699"/>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Microsoft Flow allows you to turn complex repetitive tasks into automated multistep flows.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In many cases, you want your flow to be triggered by an event, such as a document update.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In others, you want to let the end user initiate a flow. In this case, Microsoft Flow will serve as an integration glue between your application and large number of other services. </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For example, you may want the user to click on a button and send an email to her customers.</a:t>
            </a:r>
            <a:endParaRPr lang="en-GB" sz="2000" dirty="0">
              <a:solidFill>
                <a:srgbClr val="2F2F2F"/>
              </a:solidFill>
              <a:latin typeface="Calibri" panose="020F0502020204030204" pitchFamily="34" charset="0"/>
              <a:cs typeface="Latha" panose="020B0604020202020204" pitchFamily="34" charset="0"/>
            </a:endParaRPr>
          </a:p>
        </p:txBody>
      </p:sp>
      <p:pic>
        <p:nvPicPr>
          <p:cNvPr id="5" name="Picture 4">
            <a:extLst>
              <a:ext uri="{FF2B5EF4-FFF2-40B4-BE49-F238E27FC236}">
                <a16:creationId xmlns:a16="http://schemas.microsoft.com/office/drawing/2014/main" id="{EC3CEFD5-19AE-423E-B023-FD53AF5CA227}"/>
              </a:ext>
            </a:extLst>
          </p:cNvPr>
          <p:cNvPicPr/>
          <p:nvPr/>
        </p:nvPicPr>
        <p:blipFill>
          <a:blip r:embed="rId2"/>
          <a:stretch>
            <a:fillRect/>
          </a:stretch>
        </p:blipFill>
        <p:spPr>
          <a:xfrm>
            <a:off x="6850642" y="1048210"/>
            <a:ext cx="4145280" cy="2617470"/>
          </a:xfrm>
          <a:prstGeom prst="rect">
            <a:avLst/>
          </a:prstGeom>
        </p:spPr>
      </p:pic>
      <p:pic>
        <p:nvPicPr>
          <p:cNvPr id="8" name="Picture 7">
            <a:extLst>
              <a:ext uri="{FF2B5EF4-FFF2-40B4-BE49-F238E27FC236}">
                <a16:creationId xmlns:a16="http://schemas.microsoft.com/office/drawing/2014/main" id="{370FC0FF-15BF-4D27-8BA1-B824D500610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96020" y="3736822"/>
            <a:ext cx="5064125" cy="2941320"/>
          </a:xfrm>
          <a:prstGeom prst="rect">
            <a:avLst/>
          </a:prstGeom>
          <a:noFill/>
          <a:ln>
            <a:noFill/>
          </a:ln>
        </p:spPr>
      </p:pic>
    </p:spTree>
    <p:extLst>
      <p:ext uri="{BB962C8B-B14F-4D97-AF65-F5344CB8AC3E}">
        <p14:creationId xmlns:p14="http://schemas.microsoft.com/office/powerpoint/2010/main" val="138356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007" y="2591443"/>
            <a:ext cx="11301986" cy="498598"/>
          </a:xfrm>
        </p:spPr>
        <p:txBody>
          <a:bodyPr/>
          <a:lstStyle/>
          <a:p>
            <a:r>
              <a:rPr lang="en-US" dirty="0"/>
              <a:t>Azure Cognitive Services AI Integration flow</a:t>
            </a:r>
            <a:endParaRPr lang="en-GB" dirty="0"/>
          </a:p>
        </p:txBody>
      </p:sp>
    </p:spTree>
    <p:extLst>
      <p:ext uri="{BB962C8B-B14F-4D97-AF65-F5344CB8AC3E}">
        <p14:creationId xmlns:p14="http://schemas.microsoft.com/office/powerpoint/2010/main" val="6418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t>Azure Cognitive Services AI Integration 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677670" cy="4933787"/>
          </a:xfrm>
          <a:prstGeom prst="rect">
            <a:avLst/>
          </a:prstGeom>
        </p:spPr>
        <p:txBody>
          <a:bodyPr wrap="square">
            <a:spAutoFit/>
          </a:bodyPr>
          <a:lstStyle/>
          <a:p>
            <a:pPr marL="342900" lvl="0" indent="-342900" algn="just">
              <a:lnSpc>
                <a:spcPct val="107000"/>
              </a:lnSpc>
              <a:spcAft>
                <a:spcPts val="800"/>
              </a:spcAft>
              <a:buFont typeface="Wingdings" panose="05000000000000000000" pitchFamily="2" charset="2"/>
              <a:buChar char="ü"/>
            </a:pPr>
            <a:r>
              <a:rPr lang="en-US" dirty="0"/>
              <a:t>Language Understanding (LUIS) is a cloud-based API service that applies custom machine-learning intelligence to a user's conversational, natural language text to predict overall meaning, and pull out relevant, detailed information.</a:t>
            </a:r>
            <a:endParaRPr lang="en-US" sz="2000" dirty="0">
              <a:solidFill>
                <a:srgbClr val="2F2F2F"/>
              </a:solidFill>
              <a:latin typeface="Calibri" panose="020F0502020204030204" pitchFamily="34" charset="0"/>
              <a:cs typeface="Latha" panose="020B0604020202020204" pitchFamily="34" charset="0"/>
            </a:endParaRP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Azure cognitive services language understanding intelligent service (LUIS) lets you understand language contextually, so your apps communicate with people in the way they speak.</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The LUIS integration in Flow enables you to make predictions on a query string.</a:t>
            </a:r>
          </a:p>
          <a:p>
            <a:pPr marL="342900" lvl="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cs typeface="Latha" panose="020B0604020202020204" pitchFamily="34" charset="0"/>
              </a:rPr>
              <a:t>You can design your Flow to execute a set of actions when the desired intent is detected. </a:t>
            </a:r>
          </a:p>
          <a:p>
            <a:pPr marL="342900" lvl="0" indent="-342900" algn="just">
              <a:lnSpc>
                <a:spcPct val="107000"/>
              </a:lnSpc>
              <a:spcAft>
                <a:spcPts val="800"/>
              </a:spcAft>
              <a:buFont typeface="Wingdings" panose="05000000000000000000" pitchFamily="2" charset="2"/>
              <a:buChar char="ü"/>
            </a:pPr>
            <a:endParaRPr lang="en-GB" sz="2000" dirty="0">
              <a:solidFill>
                <a:srgbClr val="2F2F2F"/>
              </a:solidFill>
              <a:latin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8CE06F29-346E-4590-8D69-3C141105A151}"/>
              </a:ext>
            </a:extLst>
          </p:cNvPr>
          <p:cNvPicPr>
            <a:picLocks noChangeAspect="1"/>
          </p:cNvPicPr>
          <p:nvPr/>
        </p:nvPicPr>
        <p:blipFill>
          <a:blip r:embed="rId2"/>
          <a:stretch>
            <a:fillRect/>
          </a:stretch>
        </p:blipFill>
        <p:spPr>
          <a:xfrm>
            <a:off x="7257004" y="977463"/>
            <a:ext cx="4667250" cy="2590800"/>
          </a:xfrm>
          <a:prstGeom prst="rect">
            <a:avLst/>
          </a:prstGeom>
        </p:spPr>
      </p:pic>
      <p:pic>
        <p:nvPicPr>
          <p:cNvPr id="3" name="Picture 2">
            <a:extLst>
              <a:ext uri="{FF2B5EF4-FFF2-40B4-BE49-F238E27FC236}">
                <a16:creationId xmlns:a16="http://schemas.microsoft.com/office/drawing/2014/main" id="{6EA99340-74A9-458E-A051-96A2BC7BAA55}"/>
              </a:ext>
            </a:extLst>
          </p:cNvPr>
          <p:cNvPicPr>
            <a:picLocks noChangeAspect="1"/>
          </p:cNvPicPr>
          <p:nvPr/>
        </p:nvPicPr>
        <p:blipFill>
          <a:blip r:embed="rId3"/>
          <a:stretch>
            <a:fillRect/>
          </a:stretch>
        </p:blipFill>
        <p:spPr>
          <a:xfrm>
            <a:off x="7133179" y="3701403"/>
            <a:ext cx="4914900" cy="2562225"/>
          </a:xfrm>
          <a:prstGeom prst="rect">
            <a:avLst/>
          </a:prstGeom>
        </p:spPr>
      </p:pic>
    </p:spTree>
    <p:extLst>
      <p:ext uri="{BB962C8B-B14F-4D97-AF65-F5344CB8AC3E}">
        <p14:creationId xmlns:p14="http://schemas.microsoft.com/office/powerpoint/2010/main" val="57514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946" y="2431804"/>
            <a:ext cx="6614371" cy="647727"/>
          </a:xfrm>
        </p:spPr>
        <p:txBody>
          <a:bodyPr/>
          <a:lstStyle/>
          <a:p>
            <a:r>
              <a:rPr lang="en-US" b="1" dirty="0"/>
              <a:t>Power Automate vs Azure Logic Apps</a:t>
            </a:r>
          </a:p>
        </p:txBody>
      </p:sp>
    </p:spTree>
    <p:extLst>
      <p:ext uri="{BB962C8B-B14F-4D97-AF65-F5344CB8AC3E}">
        <p14:creationId xmlns:p14="http://schemas.microsoft.com/office/powerpoint/2010/main" val="283009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Power Automate vs Azure Logic Apps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7758718" cy="5644174"/>
          </a:xfrm>
          <a:prstGeom prst="rect">
            <a:avLst/>
          </a:prstGeom>
        </p:spPr>
        <p:txBody>
          <a:bodyPr wrap="square">
            <a:spAutoFit/>
          </a:bodyPr>
          <a:lstStyle/>
          <a:p>
            <a:pPr marL="285750" indent="-285750" algn="just">
              <a:lnSpc>
                <a:spcPct val="107000"/>
              </a:lnSpc>
              <a:spcAft>
                <a:spcPts val="800"/>
              </a:spcAft>
              <a:buFont typeface="Wingdings" panose="05000000000000000000" pitchFamily="2" charset="2"/>
              <a:buChar char="ü"/>
            </a:pPr>
            <a:r>
              <a:rPr lang="en-US" dirty="0"/>
              <a:t>Have you ever wondered when to use what between Azure Logic Apps and Power Automate/Flow ?</a:t>
            </a:r>
          </a:p>
          <a:p>
            <a:pPr marL="285750" indent="-285750" algn="just">
              <a:buFont typeface="Wingdings" panose="05000000000000000000" pitchFamily="2" charset="2"/>
              <a:buChar char="ü"/>
            </a:pPr>
            <a:r>
              <a:rPr lang="en-US" dirty="0"/>
              <a:t>Flow is SaaS. Logic App is PaaS.</a:t>
            </a:r>
          </a:p>
          <a:p>
            <a:pPr marL="285750" indent="-285750" algn="just">
              <a:buFont typeface="Wingdings" panose="05000000000000000000" pitchFamily="2" charset="2"/>
              <a:buChar char="ü"/>
            </a:pPr>
            <a:endParaRPr lang="en-US" dirty="0"/>
          </a:p>
          <a:p>
            <a:pPr marL="285750" indent="-285750" algn="just">
              <a:buFont typeface="Wingdings" panose="05000000000000000000" pitchFamily="2" charset="2"/>
              <a:buChar char="ü"/>
            </a:pPr>
            <a:r>
              <a:rPr lang="en-US" dirty="0"/>
              <a:t>Both are cloud-based services for automating workflows across apps and services. Most of the connectors are available in both. Most of the requirements can be achieved using both. Then ,Why Microsoft has built both ?</a:t>
            </a:r>
          </a:p>
          <a:p>
            <a:pPr marL="285750" indent="-285750" algn="just">
              <a:buFont typeface="Wingdings" panose="05000000000000000000" pitchFamily="2" charset="2"/>
              <a:buChar char="ü"/>
            </a:pPr>
            <a:endParaRPr lang="en-US" dirty="0"/>
          </a:p>
          <a:p>
            <a:pPr marL="285750" indent="-285750" algn="just">
              <a:buFont typeface="Wingdings" panose="05000000000000000000" pitchFamily="2" charset="2"/>
              <a:buChar char="ü"/>
            </a:pPr>
            <a:r>
              <a:rPr lang="en-US" dirty="0"/>
              <a:t>Certainly, There are some intentions behind every product/service released. Let's understand those things.</a:t>
            </a:r>
          </a:p>
          <a:p>
            <a:pPr marL="742950" lvl="1" indent="-285750" algn="just">
              <a:buFont typeface="Wingdings" panose="05000000000000000000" pitchFamily="2" charset="2"/>
              <a:buChar char="§"/>
            </a:pPr>
            <a:r>
              <a:rPr lang="en-US" dirty="0"/>
              <a:t>Simple vs Complex requirement ?</a:t>
            </a:r>
          </a:p>
          <a:p>
            <a:pPr marL="742950" lvl="1" indent="-285750" algn="just">
              <a:buFont typeface="Wingdings" panose="05000000000000000000" pitchFamily="2" charset="2"/>
              <a:buChar char="§"/>
            </a:pPr>
            <a:r>
              <a:rPr lang="en-US" dirty="0"/>
              <a:t>Developer vs Citizen Developer vs Business User ?</a:t>
            </a:r>
          </a:p>
          <a:p>
            <a:pPr marL="742950" lvl="1" indent="-285750" algn="just">
              <a:buFont typeface="Wingdings" panose="05000000000000000000" pitchFamily="2" charset="2"/>
              <a:buChar char="§"/>
            </a:pPr>
            <a:r>
              <a:rPr lang="en-US" dirty="0"/>
              <a:t>Mobility ?</a:t>
            </a:r>
          </a:p>
          <a:p>
            <a:pPr marL="742950" lvl="1" indent="-285750" algn="just">
              <a:buFont typeface="Wingdings" panose="05000000000000000000" pitchFamily="2" charset="2"/>
              <a:buChar char="§"/>
            </a:pPr>
            <a:r>
              <a:rPr lang="en-US" dirty="0"/>
              <a:t>Money ?</a:t>
            </a:r>
          </a:p>
          <a:p>
            <a:pPr lvl="1" algn="just"/>
            <a:endParaRPr lang="en-US" dirty="0"/>
          </a:p>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Start with simple thing , Power Automate/Flow, which can be easily configured. We can extend it further using Logic App for complex scenarios</a:t>
            </a:r>
          </a:p>
          <a:p>
            <a:pPr algn="just">
              <a:lnSpc>
                <a:spcPct val="107000"/>
              </a:lnSpc>
              <a:spcAft>
                <a:spcPts val="800"/>
              </a:spcAft>
            </a:pP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4098" name="Picture 2" descr="Quick 'n' Dirty Delivery with Azure Logic Apps - Tech Blog">
            <a:extLst>
              <a:ext uri="{FF2B5EF4-FFF2-40B4-BE49-F238E27FC236}">
                <a16:creationId xmlns:a16="http://schemas.microsoft.com/office/drawing/2014/main" id="{CDDF9A6D-8B99-4CA3-B27F-AB02F7140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8393" y="4369913"/>
            <a:ext cx="2220135" cy="116557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icrosoft Power Automate Integration | Stormboard">
            <a:extLst>
              <a:ext uri="{FF2B5EF4-FFF2-40B4-BE49-F238E27FC236}">
                <a16:creationId xmlns:a16="http://schemas.microsoft.com/office/drawing/2014/main" id="{54C6E19B-A2AE-44CB-BF65-7E15C217B3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7163" y="957742"/>
            <a:ext cx="2362596" cy="2362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74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fontScale="90000"/>
          </a:bodyPr>
          <a:lstStyle/>
          <a:p>
            <a:r>
              <a:rPr lang="en-GB" dirty="0">
                <a:solidFill>
                  <a:srgbClr val="418AB3"/>
                </a:solidFill>
                <a:ea typeface="+mj-ea"/>
                <a:cs typeface="+mj-cs"/>
              </a:rPr>
              <a:t>Remote Desktop / Citrix connection using On-Premises Data Gateway</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5712737" cy="291746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sz="2000" dirty="0">
                <a:solidFill>
                  <a:srgbClr val="2F2F2F"/>
                </a:solidFill>
                <a:latin typeface="Calibri" panose="020F0502020204030204" pitchFamily="34" charset="0"/>
                <a:ea typeface="Calibri" panose="020F0502020204030204" pitchFamily="34" charset="0"/>
                <a:cs typeface="Latha" panose="020B0604020202020204" pitchFamily="34" charset="0"/>
              </a:rPr>
              <a:t>This needs to be on-premises and be able to reach the storage area where the data is kept. If you are using other sources of data, the rule still applies: the data needs to be reachable by this machine.</a:t>
            </a:r>
          </a:p>
          <a:p>
            <a:pPr marL="342900" indent="-342900" algn="just">
              <a:lnSpc>
                <a:spcPct val="107000"/>
              </a:lnSpc>
              <a:spcAft>
                <a:spcPts val="800"/>
              </a:spcAft>
              <a:buFont typeface="Wingdings" panose="05000000000000000000" pitchFamily="2" charset="2"/>
              <a:buChar char="ü"/>
            </a:pPr>
            <a:r>
              <a:rPr lang="en-GB" sz="2000" dirty="0">
                <a:hlinkClick r:id="rId2"/>
              </a:rPr>
              <a:t>https://tech.xenit.se/walkthrough-of-setting-up-on-premises-data-gateway-for-power-bi/</a:t>
            </a:r>
            <a:r>
              <a:rPr kumimoji="0" lang="en-US"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rPr>
              <a:t> </a:t>
            </a: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a:p>
            <a:pPr lvl="0" algn="just">
              <a:lnSpc>
                <a:spcPct val="107000"/>
              </a:lnSpc>
              <a:spcAft>
                <a:spcPts val="800"/>
              </a:spcAft>
            </a:pPr>
            <a:endParaRPr kumimoji="0" lang="en-GB" sz="2000" b="0" i="0" u="none" strike="noStrike" kern="1200" cap="none" spc="0" normalizeH="0" baseline="0" noProof="0" dirty="0">
              <a:ln>
                <a:noFill/>
              </a:ln>
              <a:solidFill>
                <a:srgbClr val="2F2F2F"/>
              </a:solidFill>
              <a:effectLst/>
              <a:uLnTx/>
              <a:uFillTx/>
              <a:latin typeface="Calibri" panose="020F0502020204030204" pitchFamily="34" charset="0"/>
              <a:ea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D3D9696E-2DB9-479F-A986-E35F8BAC3C9F}"/>
              </a:ext>
            </a:extLst>
          </p:cNvPr>
          <p:cNvPicPr>
            <a:picLocks noChangeAspect="1"/>
          </p:cNvPicPr>
          <p:nvPr/>
        </p:nvPicPr>
        <p:blipFill>
          <a:blip r:embed="rId3"/>
          <a:stretch>
            <a:fillRect/>
          </a:stretch>
        </p:blipFill>
        <p:spPr>
          <a:xfrm>
            <a:off x="6533104" y="1870348"/>
            <a:ext cx="5391150" cy="288607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4258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1754326"/>
          </a:xfrm>
          <a:prstGeom prst="rect">
            <a:avLst/>
          </a:prstGeom>
        </p:spPr>
        <p:txBody>
          <a:bodyPr wrap="square">
            <a:spAutoFit/>
          </a:bodyPr>
          <a:lstStyle/>
          <a:p>
            <a:pPr algn="ctr"/>
            <a:r>
              <a:rPr lang="en-US" sz="5400" b="1" dirty="0">
                <a:solidFill>
                  <a:srgbClr val="7030A0"/>
                </a:solidFill>
              </a:rPr>
              <a:t>Demo</a:t>
            </a:r>
          </a:p>
          <a:p>
            <a:pPr algn="ctr"/>
            <a:endParaRPr lang="en-US" sz="5400" b="1" dirty="0">
              <a:solidFill>
                <a:srgbClr val="7030A0"/>
              </a:solidFill>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027FB160-CAA3-4BF7-9527-C3AED2212278}"/>
              </a:ext>
            </a:extLst>
          </p:cNvPr>
          <p:cNvSpPr/>
          <p:nvPr/>
        </p:nvSpPr>
        <p:spPr>
          <a:xfrm>
            <a:off x="0" y="280235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algn="ctr"/>
            <a:endParaRPr lang="en-GB" dirty="0">
              <a:solidFill>
                <a:schemeClr val="bg1"/>
              </a:solidFill>
            </a:endParaRPr>
          </a:p>
          <a:p>
            <a:pPr algn="ctr"/>
            <a:r>
              <a:rPr lang="en-GB" sz="2800" b="1" dirty="0">
                <a:solidFill>
                  <a:schemeClr val="bg1"/>
                </a:solidFill>
              </a:rPr>
              <a:t>Questions</a:t>
            </a:r>
            <a:endParaRPr sz="2800" b="1" dirty="0">
              <a:solidFill>
                <a:schemeClr val="bg1"/>
              </a:solidFill>
            </a:endParaRPr>
          </a:p>
        </p:txBody>
      </p:sp>
      <p:sp>
        <p:nvSpPr>
          <p:cNvPr id="3" name="Title 1">
            <a:extLst>
              <a:ext uri="{FF2B5EF4-FFF2-40B4-BE49-F238E27FC236}">
                <a16:creationId xmlns:a16="http://schemas.microsoft.com/office/drawing/2014/main" id="{79291ECA-2011-4927-A531-45CBF5D00640}"/>
              </a:ext>
            </a:extLst>
          </p:cNvPr>
          <p:cNvSpPr txBox="1">
            <a:spLocks/>
          </p:cNvSpPr>
          <p:nvPr/>
        </p:nvSpPr>
        <p:spPr>
          <a:xfrm>
            <a:off x="0" y="1640114"/>
            <a:ext cx="6968359" cy="39333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solidFill>
                  <a:schemeClr val="bg1"/>
                </a:solidFill>
              </a:rPr>
              <a:t>Customer Stories</a:t>
            </a:r>
            <a:endParaRPr lang="en-US" sz="2800" dirty="0">
              <a:solidFill>
                <a:schemeClr val="bg1"/>
              </a:solidFill>
            </a:endParaRPr>
          </a:p>
        </p:txBody>
      </p:sp>
    </p:spTree>
    <p:extLst>
      <p:ext uri="{BB962C8B-B14F-4D97-AF65-F5344CB8AC3E}">
        <p14:creationId xmlns:p14="http://schemas.microsoft.com/office/powerpoint/2010/main" val="34918803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3279-F365-4019-BB82-D173E4727DB7}"/>
              </a:ext>
            </a:extLst>
          </p:cNvPr>
          <p:cNvSpPr>
            <a:spLocks noGrp="1"/>
          </p:cNvSpPr>
          <p:nvPr>
            <p:ph type="ctrTitle"/>
          </p:nvPr>
        </p:nvSpPr>
        <p:spPr>
          <a:xfrm>
            <a:off x="336000" y="4722470"/>
            <a:ext cx="11520000" cy="731529"/>
          </a:xfrm>
        </p:spPr>
        <p:txBody>
          <a:bodyPr>
            <a:normAutofit/>
          </a:bodyPr>
          <a:lstStyle/>
          <a:p>
            <a:pPr lvl="0"/>
            <a:r>
              <a:rPr lang="en-GB" sz="3200" dirty="0"/>
              <a:t>Day 4 - </a:t>
            </a:r>
            <a:r>
              <a:rPr lang="en-US" sz="3200" dirty="0"/>
              <a:t>Monitoring &amp; Administration of Power Automate</a:t>
            </a:r>
            <a:endParaRPr lang="en-AU" sz="3200" dirty="0"/>
          </a:p>
        </p:txBody>
      </p:sp>
    </p:spTree>
    <p:extLst>
      <p:ext uri="{BB962C8B-B14F-4D97-AF65-F5344CB8AC3E}">
        <p14:creationId xmlns:p14="http://schemas.microsoft.com/office/powerpoint/2010/main" val="1468006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49095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Approve / Reject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Recurrence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Errorless workflows</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Build and Implement Custom Connector</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Azure Cognitive Services AI Integration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App Integration Workflow Scenario</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SQL Server Integration Workflow Scenario</a:t>
            </a:r>
          </a:p>
          <a:p>
            <a:pPr marL="342900" lvl="0" indent="-342900" defTabSz="1955800">
              <a:spcBef>
                <a:spcPct val="0"/>
              </a:spcBef>
              <a:spcAft>
                <a:spcPct val="35000"/>
              </a:spcAft>
              <a:buFont typeface="Wingdings" panose="05000000000000000000" pitchFamily="2" charset="2"/>
              <a:buChar char="ü"/>
              <a:defRPr/>
            </a:pPr>
            <a:r>
              <a:rPr lang="en-US" sz="2000" dirty="0" err="1">
                <a:solidFill>
                  <a:srgbClr val="2F2F2F"/>
                </a:solidFill>
              </a:rPr>
              <a:t>HoL</a:t>
            </a:r>
            <a:r>
              <a:rPr lang="en-US" sz="2000" dirty="0">
                <a:solidFill>
                  <a:srgbClr val="2F2F2F"/>
                </a:solidFill>
              </a:rPr>
              <a:t> - End to End Business Flow with all Scenarios</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extLst>
      <p:ext uri="{BB962C8B-B14F-4D97-AF65-F5344CB8AC3E}">
        <p14:creationId xmlns:p14="http://schemas.microsoft.com/office/powerpoint/2010/main" val="2447753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5" y="3035808"/>
            <a:ext cx="6186125" cy="498598"/>
          </a:xfrm>
        </p:spPr>
        <p:txBody>
          <a:bodyPr/>
          <a:lstStyle/>
          <a:p>
            <a:r>
              <a:rPr lang="en-GB" dirty="0"/>
              <a:t>Approval Workflow</a:t>
            </a:r>
          </a:p>
        </p:txBody>
      </p:sp>
    </p:spTree>
    <p:extLst>
      <p:ext uri="{BB962C8B-B14F-4D97-AF65-F5344CB8AC3E}">
        <p14:creationId xmlns:p14="http://schemas.microsoft.com/office/powerpoint/2010/main" val="211308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Approve / Reject Workflow</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309156"/>
            <a:ext cx="6350332" cy="4239687"/>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With Power Automate, you can manage the approval of documents or processes across several services, including SharePoint, Dynamics 365, Salesforce, OneDrive for Business, Zendesk, or WordPress.</a:t>
            </a:r>
          </a:p>
          <a:p>
            <a:pPr marL="342900" indent="-342900" algn="just">
              <a:lnSpc>
                <a:spcPct val="107000"/>
              </a:lnSpc>
              <a:spcAft>
                <a:spcPts val="800"/>
              </a:spcAft>
              <a:buFont typeface="Wingdings" panose="05000000000000000000" pitchFamily="2" charset="2"/>
              <a:buChar char="ü"/>
            </a:pPr>
            <a:endParaRPr lang="en-US"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To create an approval workflow, add the </a:t>
            </a:r>
            <a:r>
              <a:rPr lang="en-US" b="1" dirty="0">
                <a:latin typeface="Calibri" panose="020F0502020204030204" pitchFamily="34" charset="0"/>
                <a:ea typeface="Calibri" panose="020F0502020204030204" pitchFamily="34" charset="0"/>
                <a:cs typeface="Latha" panose="020B0604020202020204" pitchFamily="34" charset="0"/>
              </a:rPr>
              <a:t>Approvals - Start an approval</a:t>
            </a:r>
            <a:r>
              <a:rPr lang="en-US" dirty="0">
                <a:latin typeface="Calibri" panose="020F0502020204030204" pitchFamily="34" charset="0"/>
                <a:ea typeface="Calibri" panose="020F0502020204030204" pitchFamily="34" charset="0"/>
                <a:cs typeface="Latha" panose="020B0604020202020204" pitchFamily="34" charset="0"/>
              </a:rPr>
              <a:t> action to any flow. After you add this action, your flow can manage the approval of documents or processes. For example, you can create document approval flows that approve invoices, work orders, or sales quotations. You can also create process approval flows that approve vacation requests, overtime work, or travel plans.</a:t>
            </a: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8" name="Picture 7">
            <a:extLst>
              <a:ext uri="{FF2B5EF4-FFF2-40B4-BE49-F238E27FC236}">
                <a16:creationId xmlns:a16="http://schemas.microsoft.com/office/drawing/2014/main" id="{5497AE00-C9C4-4663-B74A-CBB4B67A6C5D}"/>
              </a:ext>
            </a:extLst>
          </p:cNvPr>
          <p:cNvPicPr/>
          <p:nvPr/>
        </p:nvPicPr>
        <p:blipFill>
          <a:blip r:embed="rId3"/>
          <a:stretch>
            <a:fillRect/>
          </a:stretch>
        </p:blipFill>
        <p:spPr>
          <a:xfrm>
            <a:off x="6894786" y="956441"/>
            <a:ext cx="5029468" cy="331561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53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Sequential approval flows.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1561005"/>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Some workflows require pre-approval before the final approver is required to sign off. For example, a company may have a sequential approval policy that requires pre-approval for invoices over $1000.00 before they're approved by the Finance department.</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1026" name="Picture 2" descr="overview of flow">
            <a:extLst>
              <a:ext uri="{FF2B5EF4-FFF2-40B4-BE49-F238E27FC236}">
                <a16:creationId xmlns:a16="http://schemas.microsoft.com/office/drawing/2014/main" id="{C8C5DA13-DA5A-4FE2-88C5-5BC3DD18C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3330" y="1268887"/>
            <a:ext cx="4286250" cy="41052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06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Parallel approval flows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1264642"/>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US" dirty="0">
                <a:latin typeface="Calibri" panose="020F0502020204030204" pitchFamily="34" charset="0"/>
                <a:ea typeface="Calibri" panose="020F0502020204030204" pitchFamily="34" charset="0"/>
                <a:cs typeface="Latha" panose="020B0604020202020204" pitchFamily="34" charset="0"/>
              </a:rPr>
              <a:t>In a parallel approval workflow, multiple persons are required to approve items such as invoices, purchase orders, vacation requests, etc. Each person's approval is independent of all other approvers.</a:t>
            </a:r>
            <a:endParaRPr lang="en-GB"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2050" name="Picture 2" descr="flow with parallel branches">
            <a:extLst>
              <a:ext uri="{FF2B5EF4-FFF2-40B4-BE49-F238E27FC236}">
                <a16:creationId xmlns:a16="http://schemas.microsoft.com/office/drawing/2014/main" id="{51F1C218-2DF6-4F81-BDA2-84D994542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2436" y="1120830"/>
            <a:ext cx="4381500" cy="50577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90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E89DE-E6C6-483E-B62F-0C7D1AA76003}"/>
              </a:ext>
            </a:extLst>
          </p:cNvPr>
          <p:cNvPicPr>
            <a:picLocks noChangeAspect="1"/>
          </p:cNvPicPr>
          <p:nvPr/>
        </p:nvPicPr>
        <p:blipFill>
          <a:blip r:embed="rId2"/>
          <a:stretch>
            <a:fillRect/>
          </a:stretch>
        </p:blipFill>
        <p:spPr>
          <a:xfrm>
            <a:off x="5793541" y="2625352"/>
            <a:ext cx="5422823" cy="1607295"/>
          </a:xfrm>
          <a:prstGeom prst="rect">
            <a:avLst/>
          </a:prstGeom>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04CC244C-DFAA-4339-8785-F78A9FF099EB}"/>
              </a:ext>
            </a:extLst>
          </p:cNvPr>
          <p:cNvPicPr>
            <a:picLocks noChangeAspect="1"/>
          </p:cNvPicPr>
          <p:nvPr/>
        </p:nvPicPr>
        <p:blipFill>
          <a:blip r:embed="rId3"/>
          <a:stretch>
            <a:fillRect/>
          </a:stretch>
        </p:blipFill>
        <p:spPr>
          <a:xfrm>
            <a:off x="2175642" y="4412815"/>
            <a:ext cx="5596302" cy="2317441"/>
          </a:xfrm>
          <a:prstGeom prst="rect">
            <a:avLst/>
          </a:prstGeom>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BF9AF0A7-841D-4263-B548-39ED1298E555}"/>
              </a:ext>
            </a:extLst>
          </p:cNvPr>
          <p:cNvSpPr>
            <a:spLocks noGrp="1"/>
          </p:cNvSpPr>
          <p:nvPr>
            <p:ph type="title"/>
          </p:nvPr>
        </p:nvSpPr>
        <p:spPr>
          <a:xfrm>
            <a:off x="344758" y="290403"/>
            <a:ext cx="11579496" cy="553920"/>
          </a:xfrm>
        </p:spPr>
        <p:txBody>
          <a:bodyPr>
            <a:normAutofit/>
          </a:bodyPr>
          <a:lstStyle/>
          <a:p>
            <a:r>
              <a:rPr lang="en-US" dirty="0">
                <a:solidFill>
                  <a:srgbClr val="418AB3"/>
                </a:solidFill>
                <a:ea typeface="+mj-ea"/>
                <a:cs typeface="+mj-cs"/>
              </a:rPr>
              <a:t>View and manage pending approval requests</a:t>
            </a:r>
            <a:endParaRPr lang="en-CA" dirty="0">
              <a:solidFill>
                <a:srgbClr val="418AB3"/>
              </a:solidFill>
              <a:ea typeface="+mj-ea"/>
              <a:cs typeface="+mj-cs"/>
            </a:endParaRPr>
          </a:p>
        </p:txBody>
      </p:sp>
      <p:sp>
        <p:nvSpPr>
          <p:cNvPr id="7" name="Rectangle 6">
            <a:extLst>
              <a:ext uri="{FF2B5EF4-FFF2-40B4-BE49-F238E27FC236}">
                <a16:creationId xmlns:a16="http://schemas.microsoft.com/office/drawing/2014/main" id="{CE8BB710-6F23-455B-9039-026DAE9AD1CF}"/>
              </a:ext>
            </a:extLst>
          </p:cNvPr>
          <p:cNvSpPr/>
          <p:nvPr/>
        </p:nvSpPr>
        <p:spPr>
          <a:xfrm>
            <a:off x="344758" y="1268887"/>
            <a:ext cx="6350332" cy="5163016"/>
          </a:xfrm>
          <a:prstGeom prst="rect">
            <a:avLst/>
          </a:prstGeom>
        </p:spPr>
        <p:txBody>
          <a:bodyPr wrap="square">
            <a:spAutoFit/>
          </a:bodyPr>
          <a:lstStyle/>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Power Automate - Home Page</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Power Automate – Action Items -&gt; Approvals</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effectLst/>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a:p>
            <a:pPr marL="342900" indent="-342900" algn="just">
              <a:lnSpc>
                <a:spcPct val="107000"/>
              </a:lnSpc>
              <a:spcAft>
                <a:spcPts val="800"/>
              </a:spcAft>
              <a:buFont typeface="Wingdings" panose="05000000000000000000" pitchFamily="2" charset="2"/>
              <a:buChar char="ü"/>
            </a:pPr>
            <a:r>
              <a:rPr lang="en-GB" dirty="0">
                <a:effectLst/>
                <a:latin typeface="Calibri" panose="020F0502020204030204" pitchFamily="34" charset="0"/>
                <a:ea typeface="Calibri" panose="020F0502020204030204" pitchFamily="34" charset="0"/>
                <a:cs typeface="Latha" panose="020B0604020202020204" pitchFamily="34" charset="0"/>
              </a:rPr>
              <a:t>Email</a:t>
            </a:r>
          </a:p>
          <a:p>
            <a:pPr marL="342900" indent="-342900" algn="just">
              <a:lnSpc>
                <a:spcPct val="107000"/>
              </a:lnSpc>
              <a:spcAft>
                <a:spcPts val="800"/>
              </a:spcAft>
              <a:buFont typeface="Wingdings" panose="05000000000000000000" pitchFamily="2" charset="2"/>
              <a:buChar char="ü"/>
            </a:pPr>
            <a:endParaRPr lang="en-GB" dirty="0">
              <a:latin typeface="Calibri" panose="020F0502020204030204" pitchFamily="34" charset="0"/>
              <a:ea typeface="Calibri" panose="020F0502020204030204" pitchFamily="34" charset="0"/>
              <a:cs typeface="Latha" panose="020B0604020202020204" pitchFamily="34" charset="0"/>
            </a:endParaRPr>
          </a:p>
        </p:txBody>
      </p:sp>
      <p:pic>
        <p:nvPicPr>
          <p:cNvPr id="2" name="Picture 1">
            <a:extLst>
              <a:ext uri="{FF2B5EF4-FFF2-40B4-BE49-F238E27FC236}">
                <a16:creationId xmlns:a16="http://schemas.microsoft.com/office/drawing/2014/main" id="{4CDEF8E7-144B-40CF-A232-93BA784A9997}"/>
              </a:ext>
            </a:extLst>
          </p:cNvPr>
          <p:cNvPicPr>
            <a:picLocks noChangeAspect="1"/>
          </p:cNvPicPr>
          <p:nvPr/>
        </p:nvPicPr>
        <p:blipFill>
          <a:blip r:embed="rId4"/>
          <a:stretch>
            <a:fillRect/>
          </a:stretch>
        </p:blipFill>
        <p:spPr>
          <a:xfrm>
            <a:off x="4225158" y="970534"/>
            <a:ext cx="4099035" cy="15780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9928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736</TotalTime>
  <Words>2258</Words>
  <Application>Microsoft Office PowerPoint</Application>
  <PresentationFormat>Widescreen</PresentationFormat>
  <Paragraphs>327</Paragraphs>
  <Slides>40</Slides>
  <Notes>25</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40</vt:i4>
      </vt:variant>
    </vt:vector>
  </HeadingPairs>
  <TitlesOfParts>
    <vt:vector size="59" baseType="lpstr">
      <vt:lpstr>Arial</vt:lpstr>
      <vt:lpstr>Calibri</vt:lpstr>
      <vt:lpstr>Calibri Light</vt:lpstr>
      <vt:lpstr>Consolas</vt:lpstr>
      <vt:lpstr>Proxima Nova</vt:lpstr>
      <vt:lpstr>Proxima Nova Semibold</vt:lpstr>
      <vt:lpstr>Segoe UI</vt:lpstr>
      <vt:lpstr>Segoe UI Light</vt:lpstr>
      <vt:lpstr>Segoe UI Semibold</vt:lpstr>
      <vt:lpstr>Segoe UI Semilight</vt:lpstr>
      <vt:lpstr>Tahoma</vt:lpstr>
      <vt:lpstr>Times New Roman</vt:lpstr>
      <vt:lpstr>Wingdings</vt:lpstr>
      <vt:lpstr>Office Theme</vt:lpstr>
      <vt:lpstr>1_M365 PPT Template - 2017</vt:lpstr>
      <vt:lpstr>Black Template</vt:lpstr>
      <vt:lpstr>Light Gray Template</vt:lpstr>
      <vt:lpstr>1_Office Theme</vt:lpstr>
      <vt:lpstr>2_Office Theme</vt:lpstr>
      <vt:lpstr>PowerPoint Presentation</vt:lpstr>
      <vt:lpstr>Course Overview</vt:lpstr>
      <vt:lpstr>PowerPoint Presentation</vt:lpstr>
      <vt:lpstr>Agenda</vt:lpstr>
      <vt:lpstr>Approval Workflow</vt:lpstr>
      <vt:lpstr>Approve / Reject Workflow</vt:lpstr>
      <vt:lpstr>Sequential approval flows.</vt:lpstr>
      <vt:lpstr>Parallel approval flows</vt:lpstr>
      <vt:lpstr>View and manage pending approval requests</vt:lpstr>
      <vt:lpstr>Recurrence Workflow </vt:lpstr>
      <vt:lpstr>Recurrence flow </vt:lpstr>
      <vt:lpstr>Errorless workflows</vt:lpstr>
      <vt:lpstr>Try, Catch, Finally and Scope</vt:lpstr>
      <vt:lpstr>Connectors</vt:lpstr>
      <vt:lpstr>PowerPoint Presentation</vt:lpstr>
      <vt:lpstr>Why build a connector?</vt:lpstr>
      <vt:lpstr>Connecting your services to PowerApps &amp; Flow</vt:lpstr>
      <vt:lpstr>Building a Custom Connector</vt:lpstr>
      <vt:lpstr>Building a Custom Connector</vt:lpstr>
      <vt:lpstr>Custom connector architecture</vt:lpstr>
      <vt:lpstr>Using your own Web API</vt:lpstr>
      <vt:lpstr>Securing your Web API</vt:lpstr>
      <vt:lpstr>Connectors Demo</vt:lpstr>
      <vt:lpstr>Custom Connector Resources</vt:lpstr>
      <vt:lpstr>Power Apps Integration flow</vt:lpstr>
      <vt:lpstr>Power Apps Integration flow</vt:lpstr>
      <vt:lpstr>SQL Server Integration flow</vt:lpstr>
      <vt:lpstr>SQL Server Integration flow</vt:lpstr>
      <vt:lpstr>Calling Microsoft Flow from your application</vt:lpstr>
      <vt:lpstr>Calling Microsoft Flow from your application</vt:lpstr>
      <vt:lpstr>Azure Cognitive Services AI Integration flow</vt:lpstr>
      <vt:lpstr>Azure Cognitive Services AI Integration flow</vt:lpstr>
      <vt:lpstr>Power Automate vs Azure Logic Apps</vt:lpstr>
      <vt:lpstr>Power Automate vs Azure Logic Apps</vt:lpstr>
      <vt:lpstr>Remote Desktop / Citrix connection using On-Premises Data Gateway</vt:lpstr>
      <vt:lpstr>PowerPoint Presentation</vt:lpstr>
      <vt:lpstr>PowerPoint Presentation</vt:lpstr>
      <vt:lpstr>PowerPoint Presentation</vt:lpstr>
      <vt:lpstr>Day 4 - Monitoring &amp; Administration of Power Automate</vt:lpstr>
      <vt:lpstr>Jenkins 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106</cp:revision>
  <dcterms:created xsi:type="dcterms:W3CDTF">2020-02-12T12:44:10Z</dcterms:created>
  <dcterms:modified xsi:type="dcterms:W3CDTF">2020-05-18T03:59:43Z</dcterms:modified>
</cp:coreProperties>
</file>